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78"/>
  </p:notesMasterIdLst>
  <p:handoutMasterIdLst>
    <p:handoutMasterId r:id="rId79"/>
  </p:handoutMasterIdLst>
  <p:sldIdLst>
    <p:sldId id="256" r:id="rId5"/>
    <p:sldId id="301" r:id="rId6"/>
    <p:sldId id="300" r:id="rId7"/>
    <p:sldId id="262" r:id="rId8"/>
    <p:sldId id="265" r:id="rId9"/>
    <p:sldId id="264" r:id="rId10"/>
    <p:sldId id="276" r:id="rId11"/>
    <p:sldId id="331" r:id="rId12"/>
    <p:sldId id="263" r:id="rId13"/>
    <p:sldId id="333" r:id="rId14"/>
    <p:sldId id="334" r:id="rId15"/>
    <p:sldId id="335" r:id="rId16"/>
    <p:sldId id="336" r:id="rId17"/>
    <p:sldId id="302" r:id="rId18"/>
    <p:sldId id="332" r:id="rId19"/>
    <p:sldId id="267" r:id="rId20"/>
    <p:sldId id="266" r:id="rId21"/>
    <p:sldId id="270" r:id="rId22"/>
    <p:sldId id="269" r:id="rId23"/>
    <p:sldId id="268" r:id="rId24"/>
    <p:sldId id="273" r:id="rId25"/>
    <p:sldId id="272" r:id="rId26"/>
    <p:sldId id="271" r:id="rId27"/>
    <p:sldId id="275" r:id="rId28"/>
    <p:sldId id="274" r:id="rId29"/>
    <p:sldId id="279" r:id="rId30"/>
    <p:sldId id="278" r:id="rId31"/>
    <p:sldId id="277" r:id="rId32"/>
    <p:sldId id="282" r:id="rId33"/>
    <p:sldId id="281" r:id="rId34"/>
    <p:sldId id="280" r:id="rId35"/>
    <p:sldId id="285" r:id="rId36"/>
    <p:sldId id="284" r:id="rId37"/>
    <p:sldId id="283" r:id="rId38"/>
    <p:sldId id="292" r:id="rId39"/>
    <p:sldId id="291" r:id="rId40"/>
    <p:sldId id="289" r:id="rId41"/>
    <p:sldId id="288" r:id="rId42"/>
    <p:sldId id="287" r:id="rId43"/>
    <p:sldId id="286" r:id="rId44"/>
    <p:sldId id="299" r:id="rId45"/>
    <p:sldId id="298" r:id="rId46"/>
    <p:sldId id="297" r:id="rId47"/>
    <p:sldId id="296" r:id="rId48"/>
    <p:sldId id="295" r:id="rId49"/>
    <p:sldId id="294" r:id="rId50"/>
    <p:sldId id="293" r:id="rId51"/>
    <p:sldId id="303" r:id="rId52"/>
    <p:sldId id="304" r:id="rId53"/>
    <p:sldId id="307" r:id="rId54"/>
    <p:sldId id="311" r:id="rId55"/>
    <p:sldId id="310" r:id="rId56"/>
    <p:sldId id="309" r:id="rId57"/>
    <p:sldId id="308" r:id="rId58"/>
    <p:sldId id="306" r:id="rId59"/>
    <p:sldId id="305" r:id="rId60"/>
    <p:sldId id="316" r:id="rId61"/>
    <p:sldId id="315" r:id="rId62"/>
    <p:sldId id="314" r:id="rId63"/>
    <p:sldId id="313" r:id="rId64"/>
    <p:sldId id="312" r:id="rId65"/>
    <p:sldId id="318" r:id="rId66"/>
    <p:sldId id="317" r:id="rId67"/>
    <p:sldId id="322" r:id="rId68"/>
    <p:sldId id="320" r:id="rId69"/>
    <p:sldId id="319" r:id="rId70"/>
    <p:sldId id="326" r:id="rId71"/>
    <p:sldId id="325" r:id="rId72"/>
    <p:sldId id="324" r:id="rId73"/>
    <p:sldId id="323" r:id="rId74"/>
    <p:sldId id="330" r:id="rId75"/>
    <p:sldId id="329" r:id="rId76"/>
    <p:sldId id="260"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1AE25F-12D6-444F-A8AB-45007A251953}" v="1008" dt="2021-09-27T20:34:23.479"/>
    <p1510:client id="{C4680F25-0BA3-4663-8AD8-A4D7946DB990}" v="1001" dt="2021-09-29T14:21:52.122"/>
    <p1510:client id="{FB3AEB88-1B0B-4732-82F7-93A11928B7C9}" v="73" dt="2021-09-29T22:38:04.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p:scale>
          <a:sx n="100" d="100"/>
          <a:sy n="100" d="100"/>
        </p:scale>
        <p:origin x="58" y="-10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3/25/2023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3/25/2023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73</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3/25/2023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3/25/2023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3/25/2023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3/25/2023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3/25/2023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rxiv.org/pdf/1911.09070v7.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pdf/1612.03144.pdf" TargetMode="External"/><Relationship Id="rId2" Type="http://schemas.openxmlformats.org/officeDocument/2006/relationships/hyperlink" Target="https://www.youtube.com/watch?v=j0z4FweCy4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a:solidFill>
                  <a:schemeClr val="bg1"/>
                </a:solidFill>
              </a:rPr>
              <a:t>Tesla autopilot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a:solidFill>
                  <a:srgbClr val="7CEBFF"/>
                </a:solidFill>
              </a:rPr>
              <a:t>Breaking down Tesla's AI Day presentations (Part 1)</a:t>
            </a:r>
            <a:endParaRPr lang="en-US" dirty="0">
              <a:solidFill>
                <a:srgbClr val="7CEBFF"/>
              </a:solidFill>
            </a:endParaRPr>
          </a:p>
        </p:txBody>
      </p:sp>
      <p:sp>
        <p:nvSpPr>
          <p:cNvPr id="4" name="TextBox 3">
            <a:extLst>
              <a:ext uri="{FF2B5EF4-FFF2-40B4-BE49-F238E27FC236}">
                <a16:creationId xmlns:a16="http://schemas.microsoft.com/office/drawing/2014/main" id="{9036A832-EAA8-4F62-8F87-E410D4195B3F}"/>
              </a:ext>
            </a:extLst>
          </p:cNvPr>
          <p:cNvSpPr txBox="1"/>
          <p:nvPr/>
        </p:nvSpPr>
        <p:spPr>
          <a:xfrm>
            <a:off x="10248900" y="6012542"/>
            <a:ext cx="16636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Gene Olafsen</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9453-C63A-4936-A180-CA7C7E7322E6}"/>
              </a:ext>
            </a:extLst>
          </p:cNvPr>
          <p:cNvSpPr>
            <a:spLocks noGrp="1"/>
          </p:cNvSpPr>
          <p:nvPr>
            <p:ph type="title"/>
          </p:nvPr>
        </p:nvSpPr>
        <p:spPr/>
        <p:txBody>
          <a:bodyPr/>
          <a:lstStyle/>
          <a:p>
            <a:r>
              <a:rPr lang="en-US"/>
              <a:t>First things first – Feature Pyramid Networks (FPN)</a:t>
            </a:r>
          </a:p>
        </p:txBody>
      </p:sp>
      <p:sp>
        <p:nvSpPr>
          <p:cNvPr id="3" name="Content Placeholder 2">
            <a:extLst>
              <a:ext uri="{FF2B5EF4-FFF2-40B4-BE49-F238E27FC236}">
                <a16:creationId xmlns:a16="http://schemas.microsoft.com/office/drawing/2014/main" id="{E45ABC8C-EB7F-4BE1-BAC0-20C2A994B731}"/>
              </a:ext>
            </a:extLst>
          </p:cNvPr>
          <p:cNvSpPr>
            <a:spLocks noGrp="1"/>
          </p:cNvSpPr>
          <p:nvPr>
            <p:ph idx="1"/>
          </p:nvPr>
        </p:nvSpPr>
        <p:spPr>
          <a:xfrm>
            <a:off x="581192" y="2180496"/>
            <a:ext cx="6931542" cy="3678303"/>
          </a:xfrm>
        </p:spPr>
        <p:txBody>
          <a:bodyPr vert="horz" lIns="91440" tIns="45720" rIns="91440" bIns="45720" rtlCol="0" anchor="t">
            <a:normAutofit/>
          </a:bodyPr>
          <a:lstStyle/>
          <a:p>
            <a:pPr marL="305435" indent="-305435"/>
            <a:r>
              <a:rPr lang="en-US"/>
              <a:t>FPN problem statement: </a:t>
            </a:r>
            <a:r>
              <a:rPr lang="en-US">
                <a:ea typeface="+mn-lt"/>
                <a:cs typeface="+mn-lt"/>
              </a:rPr>
              <a:t>Detecting objects in different scales is challenging, particularly for small objects.</a:t>
            </a:r>
          </a:p>
          <a:p>
            <a:pPr marL="305435" indent="-305435"/>
            <a:r>
              <a:rPr lang="en-US"/>
              <a:t>A 'brute force' approach, would be to take the same image at different scales and train for image detection.</a:t>
            </a:r>
          </a:p>
          <a:p>
            <a:pPr marL="629920" lvl="1" indent="-305435"/>
            <a:r>
              <a:rPr lang="en-US"/>
              <a:t>Compute, memory and time to train all the nextworks end-to-end simultaneously.</a:t>
            </a:r>
          </a:p>
          <a:p>
            <a:pPr marL="305435" indent="-305435"/>
            <a:r>
              <a:rPr lang="en-US"/>
              <a:t>Alternately, we could </a:t>
            </a:r>
            <a:r>
              <a:rPr lang="en-US">
                <a:ea typeface="+mn-lt"/>
                <a:cs typeface="+mn-lt"/>
              </a:rPr>
              <a:t>create a pyramid of features and use them for object detection. </a:t>
            </a:r>
            <a:endParaRPr lang="en-US" dirty="0">
              <a:ea typeface="+mn-lt"/>
              <a:cs typeface="+mn-lt"/>
            </a:endParaRPr>
          </a:p>
          <a:p>
            <a:pPr marL="629920" lvl="1" indent="-305435"/>
            <a:r>
              <a:rPr lang="en-US">
                <a:ea typeface="+mn-lt"/>
                <a:cs typeface="+mn-lt"/>
              </a:rPr>
              <a:t>However, feature maps closer to the image layer composed of low-level structures that are not effective for accurate object detection.</a:t>
            </a:r>
          </a:p>
        </p:txBody>
      </p:sp>
      <p:pic>
        <p:nvPicPr>
          <p:cNvPr id="4" name="Picture 4" descr="Diagram&#10;&#10;Description automatically generated">
            <a:extLst>
              <a:ext uri="{FF2B5EF4-FFF2-40B4-BE49-F238E27FC236}">
                <a16:creationId xmlns:a16="http://schemas.microsoft.com/office/drawing/2014/main" id="{EE70D0D1-2D0F-4157-B487-9333533E37E3}"/>
              </a:ext>
            </a:extLst>
          </p:cNvPr>
          <p:cNvPicPr>
            <a:picLocks noChangeAspect="1"/>
          </p:cNvPicPr>
          <p:nvPr/>
        </p:nvPicPr>
        <p:blipFill>
          <a:blip r:embed="rId2"/>
          <a:stretch>
            <a:fillRect/>
          </a:stretch>
        </p:blipFill>
        <p:spPr>
          <a:xfrm>
            <a:off x="8324385" y="2264212"/>
            <a:ext cx="2743200" cy="1475825"/>
          </a:xfrm>
          <a:prstGeom prst="rect">
            <a:avLst/>
          </a:prstGeom>
        </p:spPr>
      </p:pic>
      <p:pic>
        <p:nvPicPr>
          <p:cNvPr id="5" name="Picture 5" descr="Diagram&#10;&#10;Description automatically generated">
            <a:extLst>
              <a:ext uri="{FF2B5EF4-FFF2-40B4-BE49-F238E27FC236}">
                <a16:creationId xmlns:a16="http://schemas.microsoft.com/office/drawing/2014/main" id="{3AD9813E-7E8B-4808-B4E0-C49E360D5D10}"/>
              </a:ext>
            </a:extLst>
          </p:cNvPr>
          <p:cNvPicPr>
            <a:picLocks noChangeAspect="1"/>
          </p:cNvPicPr>
          <p:nvPr/>
        </p:nvPicPr>
        <p:blipFill>
          <a:blip r:embed="rId3"/>
          <a:stretch>
            <a:fillRect/>
          </a:stretch>
        </p:blipFill>
        <p:spPr>
          <a:xfrm>
            <a:off x="8884270" y="3939168"/>
            <a:ext cx="2247900" cy="1600200"/>
          </a:xfrm>
          <a:prstGeom prst="rect">
            <a:avLst/>
          </a:prstGeom>
        </p:spPr>
      </p:pic>
    </p:spTree>
    <p:extLst>
      <p:ext uri="{BB962C8B-B14F-4D97-AF65-F5344CB8AC3E}">
        <p14:creationId xmlns:p14="http://schemas.microsoft.com/office/powerpoint/2010/main" val="3360208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65D8-1599-4BE7-903F-54ECE474581F}"/>
              </a:ext>
            </a:extLst>
          </p:cNvPr>
          <p:cNvSpPr>
            <a:spLocks noGrp="1"/>
          </p:cNvSpPr>
          <p:nvPr>
            <p:ph type="title"/>
          </p:nvPr>
        </p:nvSpPr>
        <p:spPr/>
        <p:txBody>
          <a:bodyPr/>
          <a:lstStyle/>
          <a:p>
            <a:r>
              <a:rPr lang="en-US"/>
              <a:t>Multi-scale feature maps</a:t>
            </a:r>
          </a:p>
        </p:txBody>
      </p:sp>
      <p:sp>
        <p:nvSpPr>
          <p:cNvPr id="3" name="Content Placeholder 2">
            <a:extLst>
              <a:ext uri="{FF2B5EF4-FFF2-40B4-BE49-F238E27FC236}">
                <a16:creationId xmlns:a16="http://schemas.microsoft.com/office/drawing/2014/main" id="{DBB2923F-C0C9-43BA-B72B-BF30AFF9831A}"/>
              </a:ext>
            </a:extLst>
          </p:cNvPr>
          <p:cNvSpPr>
            <a:spLocks noGrp="1"/>
          </p:cNvSpPr>
          <p:nvPr>
            <p:ph idx="1"/>
          </p:nvPr>
        </p:nvSpPr>
        <p:spPr/>
        <p:txBody>
          <a:bodyPr vert="horz" lIns="91440" tIns="45720" rIns="91440" bIns="45720" rtlCol="0" anchor="t">
            <a:normAutofit/>
          </a:bodyPr>
          <a:lstStyle/>
          <a:p>
            <a:pPr marL="305435" indent="-305435"/>
            <a:r>
              <a:rPr lang="en-US">
                <a:ea typeface="+mn-lt"/>
                <a:cs typeface="+mn-lt"/>
              </a:rPr>
              <a:t>Feature Pyramid Network (FPN) is a feature extractor designed for the multi-scale concept with accuracy and speed in mind. </a:t>
            </a:r>
          </a:p>
          <a:p>
            <a:pPr marL="629920" lvl="1" indent="-305435"/>
            <a:r>
              <a:rPr lang="en-US">
                <a:ea typeface="+mn-lt"/>
                <a:cs typeface="+mn-lt"/>
              </a:rPr>
              <a:t>(FPN is not an object detector by itself. It is a feature extractor that works with object detectors.)</a:t>
            </a:r>
          </a:p>
          <a:p>
            <a:pPr marL="305435" indent="-305435"/>
            <a:r>
              <a:rPr lang="en-US">
                <a:ea typeface="+mn-lt"/>
                <a:cs typeface="+mn-lt"/>
              </a:rPr>
              <a:t>FPN replaces the feature extractor of detectors like Faster R-CNN and generates multiple feature map layers (multi-scale feature maps) with better quality information than the regular feature pyramid for object detection.</a:t>
            </a:r>
            <a:endParaRPr lang="en-US"/>
          </a:p>
        </p:txBody>
      </p:sp>
      <p:pic>
        <p:nvPicPr>
          <p:cNvPr id="4" name="Picture 4" descr="Diagram&#10;&#10;Description automatically generated">
            <a:extLst>
              <a:ext uri="{FF2B5EF4-FFF2-40B4-BE49-F238E27FC236}">
                <a16:creationId xmlns:a16="http://schemas.microsoft.com/office/drawing/2014/main" id="{B8A9AF3F-35C0-4518-9575-46F8EC6635A4}"/>
              </a:ext>
            </a:extLst>
          </p:cNvPr>
          <p:cNvPicPr>
            <a:picLocks noChangeAspect="1"/>
          </p:cNvPicPr>
          <p:nvPr/>
        </p:nvPicPr>
        <p:blipFill>
          <a:blip r:embed="rId2"/>
          <a:stretch>
            <a:fillRect/>
          </a:stretch>
        </p:blipFill>
        <p:spPr>
          <a:xfrm>
            <a:off x="3216110" y="3929620"/>
            <a:ext cx="5233638" cy="2095874"/>
          </a:xfrm>
          <a:prstGeom prst="rect">
            <a:avLst/>
          </a:prstGeom>
        </p:spPr>
      </p:pic>
    </p:spTree>
    <p:extLst>
      <p:ext uri="{BB962C8B-B14F-4D97-AF65-F5344CB8AC3E}">
        <p14:creationId xmlns:p14="http://schemas.microsoft.com/office/powerpoint/2010/main" val="140920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3FA9-F8E1-46FA-92C1-84309461D6B8}"/>
              </a:ext>
            </a:extLst>
          </p:cNvPr>
          <p:cNvSpPr>
            <a:spLocks noGrp="1"/>
          </p:cNvSpPr>
          <p:nvPr>
            <p:ph type="title"/>
          </p:nvPr>
        </p:nvSpPr>
        <p:spPr/>
        <p:txBody>
          <a:bodyPr/>
          <a:lstStyle/>
          <a:p>
            <a:r>
              <a:rPr lang="en-US"/>
              <a:t>Semantic value vs resolution</a:t>
            </a:r>
          </a:p>
        </p:txBody>
      </p:sp>
      <p:sp>
        <p:nvSpPr>
          <p:cNvPr id="3" name="Content Placeholder 2">
            <a:extLst>
              <a:ext uri="{FF2B5EF4-FFF2-40B4-BE49-F238E27FC236}">
                <a16:creationId xmlns:a16="http://schemas.microsoft.com/office/drawing/2014/main" id="{1E1C86B7-9D1E-476E-92A2-CBB867D16DCB}"/>
              </a:ext>
            </a:extLst>
          </p:cNvPr>
          <p:cNvSpPr>
            <a:spLocks noGrp="1"/>
          </p:cNvSpPr>
          <p:nvPr>
            <p:ph idx="1"/>
          </p:nvPr>
        </p:nvSpPr>
        <p:spPr>
          <a:xfrm>
            <a:off x="6386906" y="2180496"/>
            <a:ext cx="5223901" cy="3678303"/>
          </a:xfrm>
        </p:spPr>
        <p:txBody>
          <a:bodyPr/>
          <a:lstStyle/>
          <a:p>
            <a:pPr marL="305435" indent="-305435"/>
            <a:r>
              <a:rPr lang="en-US">
                <a:ea typeface="+mn-lt"/>
                <a:cs typeface="+mn-lt"/>
              </a:rPr>
              <a:t>FPN composes of a bottom-up and a top-down pathway. </a:t>
            </a:r>
          </a:p>
          <a:p>
            <a:pPr marL="305435" indent="-305435"/>
            <a:r>
              <a:rPr lang="en-US">
                <a:ea typeface="+mn-lt"/>
                <a:cs typeface="+mn-lt"/>
              </a:rPr>
              <a:t>The bottom-up pathway is the usual convolutional network for feature extraction. As we go up, the spatial resolution decreases. With more high-level structures detected, the semantic value for each layer increases.</a:t>
            </a:r>
            <a:endParaRPr lang="en-US"/>
          </a:p>
        </p:txBody>
      </p:sp>
      <p:pic>
        <p:nvPicPr>
          <p:cNvPr id="4" name="Picture 4" descr="Diagram&#10;&#10;Description automatically generated">
            <a:extLst>
              <a:ext uri="{FF2B5EF4-FFF2-40B4-BE49-F238E27FC236}">
                <a16:creationId xmlns:a16="http://schemas.microsoft.com/office/drawing/2014/main" id="{158837F0-53B9-4706-A1F1-3678557E7088}"/>
              </a:ext>
            </a:extLst>
          </p:cNvPr>
          <p:cNvPicPr>
            <a:picLocks noChangeAspect="1"/>
          </p:cNvPicPr>
          <p:nvPr/>
        </p:nvPicPr>
        <p:blipFill>
          <a:blip r:embed="rId2"/>
          <a:stretch>
            <a:fillRect/>
          </a:stretch>
        </p:blipFill>
        <p:spPr>
          <a:xfrm>
            <a:off x="1685472" y="2542801"/>
            <a:ext cx="4512128" cy="2951683"/>
          </a:xfrm>
          <a:prstGeom prst="rect">
            <a:avLst/>
          </a:prstGeom>
        </p:spPr>
      </p:pic>
    </p:spTree>
    <p:extLst>
      <p:ext uri="{BB962C8B-B14F-4D97-AF65-F5344CB8AC3E}">
        <p14:creationId xmlns:p14="http://schemas.microsoft.com/office/powerpoint/2010/main" val="2094670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32A8-7BDA-4966-AEE6-C82F95F67AA6}"/>
              </a:ext>
            </a:extLst>
          </p:cNvPr>
          <p:cNvSpPr>
            <a:spLocks noGrp="1"/>
          </p:cNvSpPr>
          <p:nvPr>
            <p:ph type="title"/>
          </p:nvPr>
        </p:nvSpPr>
        <p:spPr/>
        <p:txBody>
          <a:bodyPr/>
          <a:lstStyle/>
          <a:p>
            <a:r>
              <a:rPr lang="en-US"/>
              <a:t>Fpn sample architecture</a:t>
            </a:r>
          </a:p>
        </p:txBody>
      </p:sp>
      <p:pic>
        <p:nvPicPr>
          <p:cNvPr id="5" name="Picture 5" descr="Diagram&#10;&#10;Description automatically generated">
            <a:extLst>
              <a:ext uri="{FF2B5EF4-FFF2-40B4-BE49-F238E27FC236}">
                <a16:creationId xmlns:a16="http://schemas.microsoft.com/office/drawing/2014/main" id="{4C530764-526E-4A6F-A441-DDEE9532AE62}"/>
              </a:ext>
            </a:extLst>
          </p:cNvPr>
          <p:cNvPicPr>
            <a:picLocks noChangeAspect="1"/>
          </p:cNvPicPr>
          <p:nvPr/>
        </p:nvPicPr>
        <p:blipFill>
          <a:blip r:embed="rId2"/>
          <a:stretch>
            <a:fillRect/>
          </a:stretch>
        </p:blipFill>
        <p:spPr>
          <a:xfrm>
            <a:off x="3046186" y="2198775"/>
            <a:ext cx="6108699" cy="4320092"/>
          </a:xfrm>
          <a:prstGeom prst="rect">
            <a:avLst/>
          </a:prstGeom>
        </p:spPr>
      </p:pic>
    </p:spTree>
    <p:extLst>
      <p:ext uri="{BB962C8B-B14F-4D97-AF65-F5344CB8AC3E}">
        <p14:creationId xmlns:p14="http://schemas.microsoft.com/office/powerpoint/2010/main" val="3019209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516F5-D74E-4B43-B145-969C87FCF669}"/>
              </a:ext>
            </a:extLst>
          </p:cNvPr>
          <p:cNvSpPr>
            <a:spLocks noGrp="1"/>
          </p:cNvSpPr>
          <p:nvPr>
            <p:ph type="title"/>
          </p:nvPr>
        </p:nvSpPr>
        <p:spPr/>
        <p:txBody>
          <a:bodyPr/>
          <a:lstStyle/>
          <a:p>
            <a:r>
              <a:rPr lang="en-US"/>
              <a:t>BiFPN</a:t>
            </a:r>
          </a:p>
        </p:txBody>
      </p:sp>
      <p:sp>
        <p:nvSpPr>
          <p:cNvPr id="3" name="Content Placeholder 2">
            <a:extLst>
              <a:ext uri="{FF2B5EF4-FFF2-40B4-BE49-F238E27FC236}">
                <a16:creationId xmlns:a16="http://schemas.microsoft.com/office/drawing/2014/main" id="{1B90E3BE-6252-4036-A350-6760726B638D}"/>
              </a:ext>
            </a:extLst>
          </p:cNvPr>
          <p:cNvSpPr>
            <a:spLocks noGrp="1"/>
          </p:cNvSpPr>
          <p:nvPr>
            <p:ph idx="1"/>
          </p:nvPr>
        </p:nvSpPr>
        <p:spPr/>
        <p:txBody>
          <a:bodyPr/>
          <a:lstStyle/>
          <a:p>
            <a:pPr marL="305435" indent="-305435"/>
            <a:r>
              <a:rPr lang="en-US">
                <a:ea typeface="+mn-lt"/>
                <a:cs typeface="+mn-lt"/>
              </a:rPr>
              <a:t>A BiFPN, or Weighted Bi-directional Feature Pyramid Network, is a type of feature pyramid network which allows easy and fast multi-scale feature fusion. </a:t>
            </a:r>
          </a:p>
          <a:p>
            <a:pPr marL="305435" indent="-305435"/>
            <a:r>
              <a:rPr lang="en-US">
                <a:ea typeface="+mn-lt"/>
                <a:cs typeface="+mn-lt"/>
              </a:rPr>
              <a:t>Enables information to flow in both the top-down and bottom-up directions, while using regular and efficient connections. </a:t>
            </a:r>
          </a:p>
          <a:p>
            <a:pPr marL="305435" indent="-305435"/>
            <a:r>
              <a:rPr lang="en-US">
                <a:ea typeface="+mn-lt"/>
                <a:cs typeface="+mn-lt"/>
              </a:rPr>
              <a:t>It also utilizes a fast normalized fusion technique. Traditional approaches usually treat all features input to the FPN equally, even those with different resolutions. However, input features at different resolutions often have unequal contributions to the output features. Thus, the BiFPN adds an additional weight for each input feature allowing the network to learn the importance of each. </a:t>
            </a:r>
          </a:p>
          <a:p>
            <a:pPr marL="305435" indent="-305435"/>
            <a:r>
              <a:rPr lang="en-US">
                <a:ea typeface="+mn-lt"/>
                <a:cs typeface="+mn-lt"/>
              </a:rPr>
              <a:t>All regular convolutions are also replaced with less expensive depthwise separable convolutions.</a:t>
            </a:r>
          </a:p>
          <a:p>
            <a:pPr marL="305435" indent="-305435"/>
            <a:r>
              <a:rPr lang="en-US" dirty="0">
                <a:ea typeface="+mn-lt"/>
                <a:cs typeface="+mn-lt"/>
                <a:hlinkClick r:id="rId2"/>
              </a:rPr>
              <a:t>1911.09070v7.pdf (arxiv.org)</a:t>
            </a:r>
            <a:endParaRPr lang="en-US" dirty="0"/>
          </a:p>
        </p:txBody>
      </p:sp>
    </p:spTree>
    <p:extLst>
      <p:ext uri="{BB962C8B-B14F-4D97-AF65-F5344CB8AC3E}">
        <p14:creationId xmlns:p14="http://schemas.microsoft.com/office/powerpoint/2010/main" val="529835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F568-E119-47A9-AEE9-85665521B7A4}"/>
              </a:ext>
            </a:extLst>
          </p:cNvPr>
          <p:cNvSpPr>
            <a:spLocks noGrp="1"/>
          </p:cNvSpPr>
          <p:nvPr>
            <p:ph type="title"/>
          </p:nvPr>
        </p:nvSpPr>
        <p:spPr/>
        <p:txBody>
          <a:bodyPr/>
          <a:lstStyle/>
          <a:p>
            <a:r>
              <a:rPr lang="en-US"/>
              <a:t>BiFPN Diagram</a:t>
            </a:r>
          </a:p>
        </p:txBody>
      </p:sp>
      <p:pic>
        <p:nvPicPr>
          <p:cNvPr id="4" name="Picture 4" descr="Chart&#10;&#10;Description automatically generated">
            <a:extLst>
              <a:ext uri="{FF2B5EF4-FFF2-40B4-BE49-F238E27FC236}">
                <a16:creationId xmlns:a16="http://schemas.microsoft.com/office/drawing/2014/main" id="{5DAA7A19-D0F4-4BF3-9806-E010112F8908}"/>
              </a:ext>
            </a:extLst>
          </p:cNvPr>
          <p:cNvPicPr>
            <a:picLocks noGrp="1" noChangeAspect="1"/>
          </p:cNvPicPr>
          <p:nvPr>
            <p:ph idx="1"/>
          </p:nvPr>
        </p:nvPicPr>
        <p:blipFill>
          <a:blip r:embed="rId2"/>
          <a:stretch>
            <a:fillRect/>
          </a:stretch>
        </p:blipFill>
        <p:spPr>
          <a:xfrm>
            <a:off x="1141145" y="1899282"/>
            <a:ext cx="10009495" cy="4748731"/>
          </a:xfrm>
        </p:spPr>
      </p:pic>
    </p:spTree>
    <p:extLst>
      <p:ext uri="{BB962C8B-B14F-4D97-AF65-F5344CB8AC3E}">
        <p14:creationId xmlns:p14="http://schemas.microsoft.com/office/powerpoint/2010/main" val="3736905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36B6-C267-4909-A7FE-E003CC29C8C7}"/>
              </a:ext>
            </a:extLst>
          </p:cNvPr>
          <p:cNvSpPr>
            <a:spLocks noGrp="1"/>
          </p:cNvSpPr>
          <p:nvPr>
            <p:ph type="title"/>
          </p:nvPr>
        </p:nvSpPr>
        <p:spPr/>
        <p:txBody>
          <a:bodyPr/>
          <a:lstStyle/>
          <a:p>
            <a:r>
              <a:rPr lang="en-US"/>
              <a:t>Performing multiple tasks</a:t>
            </a:r>
          </a:p>
        </p:txBody>
      </p:sp>
      <p:sp>
        <p:nvSpPr>
          <p:cNvPr id="3" name="Content Placeholder 2">
            <a:extLst>
              <a:ext uri="{FF2B5EF4-FFF2-40B4-BE49-F238E27FC236}">
                <a16:creationId xmlns:a16="http://schemas.microsoft.com/office/drawing/2014/main" id="{88BCE43E-B7E9-4761-86BB-E174B02C54CF}"/>
              </a:ext>
            </a:extLst>
          </p:cNvPr>
          <p:cNvSpPr>
            <a:spLocks noGrp="1"/>
          </p:cNvSpPr>
          <p:nvPr>
            <p:ph idx="1"/>
          </p:nvPr>
        </p:nvSpPr>
        <p:spPr>
          <a:xfrm>
            <a:off x="581192" y="2180496"/>
            <a:ext cx="5196687" cy="4168160"/>
          </a:xfrm>
        </p:spPr>
        <p:txBody>
          <a:bodyPr vert="horz" lIns="91440" tIns="45720" rIns="91440" bIns="45720" rtlCol="0" anchor="t">
            <a:normAutofit/>
          </a:bodyPr>
          <a:lstStyle/>
          <a:p>
            <a:pPr marL="305435" indent="-305435"/>
            <a:r>
              <a:rPr lang="en-US">
                <a:ea typeface="+mn-lt"/>
                <a:cs typeface="+mn-lt"/>
              </a:rPr>
              <a:t>Don’t want to just detect cars- want to do a large number of tasks.</a:t>
            </a:r>
            <a:r>
              <a:rPr lang="en-US" dirty="0">
                <a:ea typeface="+mn-lt"/>
                <a:cs typeface="+mn-lt"/>
              </a:rPr>
              <a:t> </a:t>
            </a:r>
          </a:p>
          <a:p>
            <a:pPr marL="305435" indent="-305435"/>
            <a:r>
              <a:rPr lang="en-US">
                <a:ea typeface="+mn-lt"/>
                <a:cs typeface="+mn-lt"/>
              </a:rPr>
              <a:t>Traffic lights, lane prediction...</a:t>
            </a:r>
            <a:endParaRPr lang="en-US" dirty="0">
              <a:ea typeface="+mn-lt"/>
              <a:cs typeface="+mn-lt"/>
            </a:endParaRPr>
          </a:p>
          <a:p>
            <a:pPr marL="305435" indent="-305435"/>
            <a:r>
              <a:rPr lang="en-US">
                <a:ea typeface="+mn-lt"/>
                <a:cs typeface="+mn-lt"/>
              </a:rPr>
              <a:t>Common shared backbone that branches to a number of ‘heads’</a:t>
            </a:r>
            <a:endParaRPr lang="en-US" dirty="0">
              <a:ea typeface="+mn-lt"/>
              <a:cs typeface="+mn-lt"/>
            </a:endParaRPr>
          </a:p>
          <a:p>
            <a:pPr marL="305435" indent="-305435"/>
            <a:endParaRPr lang="en-US" dirty="0"/>
          </a:p>
        </p:txBody>
      </p:sp>
      <p:pic>
        <p:nvPicPr>
          <p:cNvPr id="5" name="Picture 5" descr="Graphical user interface&#10;&#10;Description automatically generated">
            <a:extLst>
              <a:ext uri="{FF2B5EF4-FFF2-40B4-BE49-F238E27FC236}">
                <a16:creationId xmlns:a16="http://schemas.microsoft.com/office/drawing/2014/main" id="{BACCCD35-EB98-4A39-B71C-5F2627BA450B}"/>
              </a:ext>
            </a:extLst>
          </p:cNvPr>
          <p:cNvPicPr>
            <a:picLocks noChangeAspect="1"/>
          </p:cNvPicPr>
          <p:nvPr/>
        </p:nvPicPr>
        <p:blipFill>
          <a:blip r:embed="rId2"/>
          <a:stretch>
            <a:fillRect/>
          </a:stretch>
        </p:blipFill>
        <p:spPr>
          <a:xfrm>
            <a:off x="6312756" y="1982050"/>
            <a:ext cx="5428342" cy="4433988"/>
          </a:xfrm>
          <a:prstGeom prst="rect">
            <a:avLst/>
          </a:prstGeom>
        </p:spPr>
      </p:pic>
    </p:spTree>
    <p:extLst>
      <p:ext uri="{BB962C8B-B14F-4D97-AF65-F5344CB8AC3E}">
        <p14:creationId xmlns:p14="http://schemas.microsoft.com/office/powerpoint/2010/main" val="2836172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HydraNets</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581192" y="2180496"/>
            <a:ext cx="4743117" cy="3678303"/>
          </a:xfrm>
        </p:spPr>
        <p:txBody>
          <a:bodyPr vert="horz" lIns="91440" tIns="45720" rIns="91440" bIns="45720" rtlCol="0" anchor="t">
            <a:normAutofit lnSpcReduction="10000"/>
          </a:bodyPr>
          <a:lstStyle/>
          <a:p>
            <a:pPr marL="305435" indent="-305435"/>
            <a:r>
              <a:rPr lang="en-US">
                <a:ea typeface="+mn-lt"/>
                <a:cs typeface="+mn-lt"/>
              </a:rPr>
              <a:t>Architecture advantages</a:t>
            </a:r>
          </a:p>
          <a:p>
            <a:pPr marL="305435" indent="-305435"/>
            <a:r>
              <a:rPr lang="en-US">
                <a:ea typeface="+mn-lt"/>
                <a:cs typeface="+mn-lt"/>
              </a:rPr>
              <a:t>The main imaging trunk is only run once and shared among the ‘heads’</a:t>
            </a:r>
          </a:p>
          <a:p>
            <a:pPr marL="305435" indent="-305435"/>
            <a:r>
              <a:rPr lang="en-US">
                <a:ea typeface="+mn-lt"/>
                <a:cs typeface="+mn-lt"/>
              </a:rPr>
              <a:t>The detector heads can be developed in isolation- don't have to invalidate or re-evaluate the other tasks.</a:t>
            </a:r>
          </a:p>
          <a:p>
            <a:pPr marL="305435" indent="-305435"/>
            <a:r>
              <a:rPr lang="en-US">
                <a:ea typeface="+mn-lt"/>
                <a:cs typeface="+mn-lt"/>
              </a:rPr>
              <a:t>The bottleneck of features, is often cached to disk, they just refine from the cached features up to the heads.</a:t>
            </a:r>
          </a:p>
          <a:p>
            <a:pPr marL="305435" indent="-305435"/>
            <a:r>
              <a:rPr lang="en-US">
                <a:ea typeface="+mn-lt"/>
                <a:cs typeface="+mn-lt"/>
              </a:rPr>
              <a:t>Once in a while they do an end-to-end training run.</a:t>
            </a:r>
          </a:p>
          <a:p>
            <a:pPr marL="305435" indent="-305435"/>
            <a:endParaRPr lang="en-US" dirty="0"/>
          </a:p>
        </p:txBody>
      </p:sp>
      <p:pic>
        <p:nvPicPr>
          <p:cNvPr id="4" name="Picture 4">
            <a:extLst>
              <a:ext uri="{FF2B5EF4-FFF2-40B4-BE49-F238E27FC236}">
                <a16:creationId xmlns:a16="http://schemas.microsoft.com/office/drawing/2014/main" id="{151A4367-EBD3-4A86-AEF6-CB532D224B11}"/>
              </a:ext>
            </a:extLst>
          </p:cNvPr>
          <p:cNvPicPr>
            <a:picLocks noChangeAspect="1"/>
          </p:cNvPicPr>
          <p:nvPr/>
        </p:nvPicPr>
        <p:blipFill>
          <a:blip r:embed="rId2"/>
          <a:stretch>
            <a:fillRect/>
          </a:stretch>
        </p:blipFill>
        <p:spPr>
          <a:xfrm>
            <a:off x="5598639" y="1886497"/>
            <a:ext cx="6144985" cy="4015059"/>
          </a:xfrm>
          <a:prstGeom prst="rect">
            <a:avLst/>
          </a:prstGeom>
        </p:spPr>
      </p:pic>
    </p:spTree>
    <p:extLst>
      <p:ext uri="{BB962C8B-B14F-4D97-AF65-F5344CB8AC3E}">
        <p14:creationId xmlns:p14="http://schemas.microsoft.com/office/powerpoint/2010/main" val="93310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9779A-186A-4E31-B382-FFCAF6D3080F}"/>
              </a:ext>
            </a:extLst>
          </p:cNvPr>
          <p:cNvSpPr>
            <a:spLocks noGrp="1"/>
          </p:cNvSpPr>
          <p:nvPr>
            <p:ph type="title"/>
          </p:nvPr>
        </p:nvSpPr>
        <p:spPr/>
        <p:txBody>
          <a:bodyPr/>
          <a:lstStyle/>
          <a:p>
            <a:r>
              <a:rPr lang="en-US"/>
              <a:t>Early predictions</a:t>
            </a:r>
          </a:p>
        </p:txBody>
      </p:sp>
      <p:sp>
        <p:nvSpPr>
          <p:cNvPr id="3" name="Content Placeholder 2">
            <a:extLst>
              <a:ext uri="{FF2B5EF4-FFF2-40B4-BE49-F238E27FC236}">
                <a16:creationId xmlns:a16="http://schemas.microsoft.com/office/drawing/2014/main" id="{33E27715-991F-4F78-9C26-4F0CC6F27BD8}"/>
              </a:ext>
            </a:extLst>
          </p:cNvPr>
          <p:cNvSpPr>
            <a:spLocks noGrp="1"/>
          </p:cNvSpPr>
          <p:nvPr>
            <p:ph idx="1"/>
          </p:nvPr>
        </p:nvSpPr>
        <p:spPr/>
        <p:txBody>
          <a:bodyPr vert="horz" lIns="91440" tIns="45720" rIns="91440" bIns="45720" rtlCol="0" anchor="t">
            <a:normAutofit/>
          </a:bodyPr>
          <a:lstStyle/>
          <a:p>
            <a:pPr marL="305435" indent="-305435"/>
            <a:r>
              <a:rPr lang="en-US">
                <a:ea typeface="+mn-lt"/>
                <a:cs typeface="+mn-lt"/>
              </a:rPr>
              <a:t>This is some of the predictions they were getting several years ago, from one of the hydra heads.</a:t>
            </a:r>
          </a:p>
          <a:p>
            <a:pPr marL="305435" indent="-305435"/>
            <a:r>
              <a:rPr lang="en-US">
                <a:ea typeface="+mn-lt"/>
                <a:cs typeface="+mn-lt"/>
              </a:rPr>
              <a:t>Processing individual images, finding: stop signs, stop lines, road boundaries, cars, traffic lights, curbs</a:t>
            </a:r>
          </a:p>
        </p:txBody>
      </p:sp>
      <p:pic>
        <p:nvPicPr>
          <p:cNvPr id="4" name="Picture 4" descr="A picture containing text, scene, way, road&#10;&#10;Description automatically generated">
            <a:extLst>
              <a:ext uri="{FF2B5EF4-FFF2-40B4-BE49-F238E27FC236}">
                <a16:creationId xmlns:a16="http://schemas.microsoft.com/office/drawing/2014/main" id="{17896C33-9BB9-4629-B4AF-CAE8C6FE90A4}"/>
              </a:ext>
            </a:extLst>
          </p:cNvPr>
          <p:cNvPicPr>
            <a:picLocks noChangeAspect="1"/>
          </p:cNvPicPr>
          <p:nvPr/>
        </p:nvPicPr>
        <p:blipFill>
          <a:blip r:embed="rId2"/>
          <a:stretch>
            <a:fillRect/>
          </a:stretch>
        </p:blipFill>
        <p:spPr>
          <a:xfrm>
            <a:off x="965835" y="3054946"/>
            <a:ext cx="5001985" cy="3537239"/>
          </a:xfrm>
          <a:prstGeom prst="rect">
            <a:avLst/>
          </a:prstGeom>
        </p:spPr>
      </p:pic>
      <p:pic>
        <p:nvPicPr>
          <p:cNvPr id="5" name="Picture 5">
            <a:extLst>
              <a:ext uri="{FF2B5EF4-FFF2-40B4-BE49-F238E27FC236}">
                <a16:creationId xmlns:a16="http://schemas.microsoft.com/office/drawing/2014/main" id="{9EB1A6C6-0334-42AD-A783-D178A02F56E0}"/>
              </a:ext>
            </a:extLst>
          </p:cNvPr>
          <p:cNvPicPr>
            <a:picLocks noChangeAspect="1"/>
          </p:cNvPicPr>
          <p:nvPr/>
        </p:nvPicPr>
        <p:blipFill>
          <a:blip r:embed="rId3"/>
          <a:stretch>
            <a:fillRect/>
          </a:stretch>
        </p:blipFill>
        <p:spPr>
          <a:xfrm>
            <a:off x="6094263" y="3053646"/>
            <a:ext cx="5011057" cy="3543899"/>
          </a:xfrm>
          <a:prstGeom prst="rect">
            <a:avLst/>
          </a:prstGeom>
        </p:spPr>
      </p:pic>
    </p:spTree>
    <p:extLst>
      <p:ext uri="{BB962C8B-B14F-4D97-AF65-F5344CB8AC3E}">
        <p14:creationId xmlns:p14="http://schemas.microsoft.com/office/powerpoint/2010/main" val="3298832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36B6-C267-4909-A7FE-E003CC29C8C7}"/>
              </a:ext>
            </a:extLst>
          </p:cNvPr>
          <p:cNvSpPr>
            <a:spLocks noGrp="1"/>
          </p:cNvSpPr>
          <p:nvPr>
            <p:ph type="title"/>
          </p:nvPr>
        </p:nvSpPr>
        <p:spPr/>
        <p:txBody>
          <a:bodyPr/>
          <a:lstStyle/>
          <a:p>
            <a:r>
              <a:rPr lang="en-US"/>
              <a:t>Smart summon</a:t>
            </a:r>
          </a:p>
        </p:txBody>
      </p:sp>
      <p:sp>
        <p:nvSpPr>
          <p:cNvPr id="3" name="Content Placeholder 2">
            <a:extLst>
              <a:ext uri="{FF2B5EF4-FFF2-40B4-BE49-F238E27FC236}">
                <a16:creationId xmlns:a16="http://schemas.microsoft.com/office/drawing/2014/main" id="{88BCE43E-B7E9-4761-86BB-E174B02C54CF}"/>
              </a:ext>
            </a:extLst>
          </p:cNvPr>
          <p:cNvSpPr>
            <a:spLocks noGrp="1"/>
          </p:cNvSpPr>
          <p:nvPr>
            <p:ph idx="1"/>
          </p:nvPr>
        </p:nvSpPr>
        <p:spPr>
          <a:xfrm>
            <a:off x="581192" y="2180496"/>
            <a:ext cx="4371187" cy="3678303"/>
          </a:xfrm>
        </p:spPr>
        <p:txBody>
          <a:bodyPr vert="horz" lIns="91440" tIns="45720" rIns="91440" bIns="45720" rtlCol="0" anchor="t">
            <a:normAutofit/>
          </a:bodyPr>
          <a:lstStyle/>
          <a:p>
            <a:pPr marL="305435" indent="-305435"/>
            <a:r>
              <a:rPr lang="en-US">
                <a:ea typeface="+mn-lt"/>
                <a:cs typeface="+mn-lt"/>
              </a:rPr>
              <a:t>But this was not enough- where it started to break when they introduced ‘smart summon’.  </a:t>
            </a:r>
            <a:endParaRPr lang="en-US"/>
          </a:p>
          <a:p>
            <a:pPr marL="305435" indent="-305435"/>
            <a:r>
              <a:rPr lang="en-US">
                <a:ea typeface="+mn-lt"/>
                <a:cs typeface="+mn-lt"/>
              </a:rPr>
              <a:t>These are the camera images and predictions for only the curb-detection task. </a:t>
            </a:r>
          </a:p>
          <a:p>
            <a:pPr marL="305435" indent="-305435"/>
            <a:r>
              <a:rPr lang="en-US">
                <a:ea typeface="+mn-lt"/>
                <a:cs typeface="+mn-lt"/>
              </a:rPr>
              <a:t>Navigating the parking lot to find the person who summoned the car. </a:t>
            </a:r>
            <a:endParaRPr lang="en-US"/>
          </a:p>
        </p:txBody>
      </p:sp>
      <p:pic>
        <p:nvPicPr>
          <p:cNvPr id="4" name="Picture 4" descr="A picture containing text, different, several&#10;&#10;Description automatically generated">
            <a:extLst>
              <a:ext uri="{FF2B5EF4-FFF2-40B4-BE49-F238E27FC236}">
                <a16:creationId xmlns:a16="http://schemas.microsoft.com/office/drawing/2014/main" id="{C46D2800-2086-46FD-9946-DD353C4AF195}"/>
              </a:ext>
            </a:extLst>
          </p:cNvPr>
          <p:cNvPicPr>
            <a:picLocks noChangeAspect="1"/>
          </p:cNvPicPr>
          <p:nvPr/>
        </p:nvPicPr>
        <p:blipFill>
          <a:blip r:embed="rId2"/>
          <a:stretch>
            <a:fillRect/>
          </a:stretch>
        </p:blipFill>
        <p:spPr>
          <a:xfrm>
            <a:off x="5233323" y="1939259"/>
            <a:ext cx="6535057" cy="4611263"/>
          </a:xfrm>
          <a:prstGeom prst="rect">
            <a:avLst/>
          </a:prstGeom>
        </p:spPr>
      </p:pic>
    </p:spTree>
    <p:extLst>
      <p:ext uri="{BB962C8B-B14F-4D97-AF65-F5344CB8AC3E}">
        <p14:creationId xmlns:p14="http://schemas.microsoft.com/office/powerpoint/2010/main" val="1446884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0683-8D8C-4619-902D-AFF4B4BA13DB}"/>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FF99E2CB-79D9-4731-AF7E-12A2D6ED7385}"/>
              </a:ext>
            </a:extLst>
          </p:cNvPr>
          <p:cNvSpPr>
            <a:spLocks noGrp="1"/>
          </p:cNvSpPr>
          <p:nvPr>
            <p:ph idx="1"/>
          </p:nvPr>
        </p:nvSpPr>
        <p:spPr>
          <a:xfrm>
            <a:off x="581192" y="2180496"/>
            <a:ext cx="3046759" cy="3678303"/>
          </a:xfrm>
        </p:spPr>
        <p:txBody>
          <a:bodyPr>
            <a:normAutofit lnSpcReduction="10000"/>
          </a:bodyPr>
          <a:lstStyle/>
          <a:p>
            <a:pPr marL="305435" indent="-305435"/>
            <a:r>
              <a:rPr lang="en-US"/>
              <a:t>Part I</a:t>
            </a:r>
            <a:endParaRPr lang="en-US" dirty="0"/>
          </a:p>
          <a:p>
            <a:pPr marL="629920" lvl="1" indent="-305435"/>
            <a:r>
              <a:rPr lang="en-US"/>
              <a:t>Tesla Vision</a:t>
            </a:r>
          </a:p>
          <a:p>
            <a:pPr marL="629920" lvl="1" indent="-305435"/>
            <a:r>
              <a:rPr lang="en-US"/>
              <a:t>Planning and Control</a:t>
            </a:r>
          </a:p>
          <a:p>
            <a:pPr marL="305435" indent="-305435"/>
            <a:r>
              <a:rPr lang="en-US"/>
              <a:t>Part II</a:t>
            </a:r>
            <a:endParaRPr lang="en-US" dirty="0"/>
          </a:p>
          <a:p>
            <a:pPr marL="629920" lvl="1" indent="-305435"/>
            <a:r>
              <a:rPr lang="en-US"/>
              <a:t>Manual Labeling</a:t>
            </a:r>
            <a:endParaRPr lang="en-US" dirty="0"/>
          </a:p>
          <a:p>
            <a:pPr marL="629920" lvl="1" indent="-305435"/>
            <a:r>
              <a:rPr lang="en-US"/>
              <a:t>Auto Labeling</a:t>
            </a:r>
            <a:endParaRPr lang="en-US" dirty="0"/>
          </a:p>
          <a:p>
            <a:pPr marL="629920" lvl="1" indent="-305435"/>
            <a:r>
              <a:rPr lang="en-US"/>
              <a:t>Simulation</a:t>
            </a:r>
            <a:endParaRPr lang="en-US" dirty="0"/>
          </a:p>
          <a:p>
            <a:pPr marL="305435" indent="-305435"/>
            <a:r>
              <a:rPr lang="en-US"/>
              <a:t>Part II</a:t>
            </a:r>
            <a:endParaRPr lang="en-US" dirty="0"/>
          </a:p>
          <a:p>
            <a:pPr marL="629920" lvl="1" indent="-305435"/>
            <a:r>
              <a:rPr lang="en-US"/>
              <a:t>HW Integration</a:t>
            </a:r>
            <a:endParaRPr lang="en-US" dirty="0"/>
          </a:p>
          <a:p>
            <a:pPr marL="629920" lvl="1" indent="-305435"/>
            <a:r>
              <a:rPr lang="en-US"/>
              <a:t>Dojo</a:t>
            </a:r>
            <a:endParaRPr lang="en-US" dirty="0"/>
          </a:p>
          <a:p>
            <a:pPr marL="305435" indent="-305435"/>
            <a:endParaRPr lang="en-US" dirty="0"/>
          </a:p>
        </p:txBody>
      </p:sp>
      <p:pic>
        <p:nvPicPr>
          <p:cNvPr id="4" name="Picture 4" descr="A picture containing icon&#10;&#10;Description automatically generated">
            <a:extLst>
              <a:ext uri="{FF2B5EF4-FFF2-40B4-BE49-F238E27FC236}">
                <a16:creationId xmlns:a16="http://schemas.microsoft.com/office/drawing/2014/main" id="{3E69D8B8-2D68-40B8-84B1-1D62B2C007B0}"/>
              </a:ext>
            </a:extLst>
          </p:cNvPr>
          <p:cNvPicPr>
            <a:picLocks noChangeAspect="1"/>
          </p:cNvPicPr>
          <p:nvPr/>
        </p:nvPicPr>
        <p:blipFill>
          <a:blip r:embed="rId2"/>
          <a:stretch>
            <a:fillRect/>
          </a:stretch>
        </p:blipFill>
        <p:spPr>
          <a:xfrm>
            <a:off x="3914819" y="2715784"/>
            <a:ext cx="7841342" cy="2599214"/>
          </a:xfrm>
          <a:prstGeom prst="rect">
            <a:avLst/>
          </a:prstGeom>
        </p:spPr>
      </p:pic>
    </p:spTree>
    <p:extLst>
      <p:ext uri="{BB962C8B-B14F-4D97-AF65-F5344CB8AC3E}">
        <p14:creationId xmlns:p14="http://schemas.microsoft.com/office/powerpoint/2010/main" val="3786096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Image space</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p:txBody>
          <a:bodyPr/>
          <a:lstStyle/>
          <a:p>
            <a:pPr marL="305435" indent="-305435"/>
            <a:r>
              <a:rPr lang="en-US">
                <a:ea typeface="+mn-lt"/>
                <a:cs typeface="+mn-lt"/>
              </a:rPr>
              <a:t>You can’t drive on image space predictions- you need to cast them into a vector space.</a:t>
            </a:r>
          </a:p>
        </p:txBody>
      </p:sp>
    </p:spTree>
    <p:extLst>
      <p:ext uri="{BB962C8B-B14F-4D97-AF65-F5344CB8AC3E}">
        <p14:creationId xmlns:p14="http://schemas.microsoft.com/office/powerpoint/2010/main" val="4000749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9779A-186A-4E31-B382-FFCAF6D3080F}"/>
              </a:ext>
            </a:extLst>
          </p:cNvPr>
          <p:cNvSpPr>
            <a:spLocks noGrp="1"/>
          </p:cNvSpPr>
          <p:nvPr>
            <p:ph type="title"/>
          </p:nvPr>
        </p:nvSpPr>
        <p:spPr/>
        <p:txBody>
          <a:bodyPr/>
          <a:lstStyle/>
          <a:p>
            <a:r>
              <a:rPr lang="en-US"/>
              <a:t>Occupancy tracker</a:t>
            </a:r>
          </a:p>
        </p:txBody>
      </p:sp>
      <p:sp>
        <p:nvSpPr>
          <p:cNvPr id="3" name="Content Placeholder 2">
            <a:extLst>
              <a:ext uri="{FF2B5EF4-FFF2-40B4-BE49-F238E27FC236}">
                <a16:creationId xmlns:a16="http://schemas.microsoft.com/office/drawing/2014/main" id="{33E27715-991F-4F78-9C26-4F0CC6F27BD8}"/>
              </a:ext>
            </a:extLst>
          </p:cNvPr>
          <p:cNvSpPr>
            <a:spLocks noGrp="1"/>
          </p:cNvSpPr>
          <p:nvPr>
            <p:ph idx="1"/>
          </p:nvPr>
        </p:nvSpPr>
        <p:spPr>
          <a:xfrm>
            <a:off x="581192" y="2180496"/>
            <a:ext cx="2656688" cy="4258874"/>
          </a:xfrm>
        </p:spPr>
        <p:txBody>
          <a:bodyPr vert="horz" lIns="91440" tIns="45720" rIns="91440" bIns="45720" rtlCol="0" anchor="t">
            <a:normAutofit/>
          </a:bodyPr>
          <a:lstStyle/>
          <a:p>
            <a:pPr marL="305435" indent="-305435"/>
            <a:r>
              <a:rPr lang="en-US">
                <a:ea typeface="+mn-lt"/>
                <a:cs typeface="+mn-lt"/>
              </a:rPr>
              <a:t>Using C++ Tesla created the ‘Occupancy Tracker’ which attempted to create this vector space. </a:t>
            </a:r>
            <a:endParaRPr lang="en-US"/>
          </a:p>
          <a:p>
            <a:pPr marL="305435" indent="-305435"/>
            <a:r>
              <a:rPr lang="en-US">
                <a:ea typeface="+mn-lt"/>
                <a:cs typeface="+mn-lt"/>
              </a:rPr>
              <a:t>The curb detection is being ‘stitched up’ across camera scenes.</a:t>
            </a:r>
            <a:endParaRPr lang="en-US"/>
          </a:p>
        </p:txBody>
      </p:sp>
      <p:pic>
        <p:nvPicPr>
          <p:cNvPr id="4" name="Picture 4" descr="A picture containing text, screenshot, display, different&#10;&#10;Description automatically generated">
            <a:extLst>
              <a:ext uri="{FF2B5EF4-FFF2-40B4-BE49-F238E27FC236}">
                <a16:creationId xmlns:a16="http://schemas.microsoft.com/office/drawing/2014/main" id="{8D5D2EB4-8F7B-46EB-ABFB-7557DB329680}"/>
              </a:ext>
            </a:extLst>
          </p:cNvPr>
          <p:cNvPicPr>
            <a:picLocks noChangeAspect="1"/>
          </p:cNvPicPr>
          <p:nvPr/>
        </p:nvPicPr>
        <p:blipFill>
          <a:blip r:embed="rId2"/>
          <a:stretch>
            <a:fillRect/>
          </a:stretch>
        </p:blipFill>
        <p:spPr>
          <a:xfrm>
            <a:off x="3476847" y="1922882"/>
            <a:ext cx="8240485" cy="4517785"/>
          </a:xfrm>
          <a:prstGeom prst="rect">
            <a:avLst/>
          </a:prstGeom>
        </p:spPr>
      </p:pic>
    </p:spTree>
    <p:extLst>
      <p:ext uri="{BB962C8B-B14F-4D97-AF65-F5344CB8AC3E}">
        <p14:creationId xmlns:p14="http://schemas.microsoft.com/office/powerpoint/2010/main" val="1636029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36B6-C267-4909-A7FE-E003CC29C8C7}"/>
              </a:ext>
            </a:extLst>
          </p:cNvPr>
          <p:cNvSpPr>
            <a:spLocks noGrp="1"/>
          </p:cNvSpPr>
          <p:nvPr>
            <p:ph type="title"/>
          </p:nvPr>
        </p:nvSpPr>
        <p:spPr/>
        <p:txBody>
          <a:bodyPr/>
          <a:lstStyle/>
          <a:p>
            <a:r>
              <a:rPr lang="en-US"/>
              <a:t>OT shortcomings</a:t>
            </a:r>
          </a:p>
        </p:txBody>
      </p:sp>
      <p:sp>
        <p:nvSpPr>
          <p:cNvPr id="3" name="Content Placeholder 2">
            <a:extLst>
              <a:ext uri="{FF2B5EF4-FFF2-40B4-BE49-F238E27FC236}">
                <a16:creationId xmlns:a16="http://schemas.microsoft.com/office/drawing/2014/main" id="{88BCE43E-B7E9-4761-86BB-E174B02C54CF}"/>
              </a:ext>
            </a:extLst>
          </p:cNvPr>
          <p:cNvSpPr>
            <a:spLocks noGrp="1"/>
          </p:cNvSpPr>
          <p:nvPr>
            <p:ph idx="1"/>
          </p:nvPr>
        </p:nvSpPr>
        <p:spPr>
          <a:xfrm>
            <a:off x="581192" y="2180496"/>
            <a:ext cx="2393616" cy="4150017"/>
          </a:xfrm>
        </p:spPr>
        <p:txBody>
          <a:bodyPr vert="horz" lIns="91440" tIns="45720" rIns="91440" bIns="45720" rtlCol="0" anchor="t">
            <a:normAutofit/>
          </a:bodyPr>
          <a:lstStyle/>
          <a:p>
            <a:pPr marL="305435" indent="-305435"/>
            <a:r>
              <a:rPr lang="en-US">
                <a:ea typeface="+mn-lt"/>
                <a:cs typeface="+mn-lt"/>
              </a:rPr>
              <a:t>There were too many parameters to tune in the C++ program. </a:t>
            </a:r>
          </a:p>
          <a:p>
            <a:pPr marL="305435" indent="-305435"/>
            <a:r>
              <a:rPr lang="en-US">
                <a:ea typeface="+mn-lt"/>
                <a:cs typeface="+mn-lt"/>
              </a:rPr>
              <a:t>You don’t want to make predictions in image space, you want to make predictions in vector space.</a:t>
            </a:r>
          </a:p>
          <a:p>
            <a:pPr marL="305435" indent="-305435"/>
            <a:endParaRPr lang="en-US" dirty="0"/>
          </a:p>
        </p:txBody>
      </p:sp>
      <p:pic>
        <p:nvPicPr>
          <p:cNvPr id="4" name="Picture 4" descr="A screenshot of a video game&#10;&#10;Description automatically generated">
            <a:extLst>
              <a:ext uri="{FF2B5EF4-FFF2-40B4-BE49-F238E27FC236}">
                <a16:creationId xmlns:a16="http://schemas.microsoft.com/office/drawing/2014/main" id="{E2B6DC9D-805E-42C9-8157-9BF9026184DC}"/>
              </a:ext>
            </a:extLst>
          </p:cNvPr>
          <p:cNvPicPr>
            <a:picLocks noChangeAspect="1"/>
          </p:cNvPicPr>
          <p:nvPr/>
        </p:nvPicPr>
        <p:blipFill>
          <a:blip r:embed="rId2"/>
          <a:stretch>
            <a:fillRect/>
          </a:stretch>
        </p:blipFill>
        <p:spPr>
          <a:xfrm>
            <a:off x="3051876" y="1880525"/>
            <a:ext cx="8721271" cy="4616182"/>
          </a:xfrm>
          <a:prstGeom prst="rect">
            <a:avLst/>
          </a:prstGeom>
        </p:spPr>
      </p:pic>
    </p:spTree>
    <p:extLst>
      <p:ext uri="{BB962C8B-B14F-4D97-AF65-F5344CB8AC3E}">
        <p14:creationId xmlns:p14="http://schemas.microsoft.com/office/powerpoint/2010/main" val="1057471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Projecting into vector space</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5806335" y="1962782"/>
            <a:ext cx="5958686" cy="4431231"/>
          </a:xfrm>
        </p:spPr>
        <p:txBody>
          <a:bodyPr vert="horz" lIns="91440" tIns="45720" rIns="91440" bIns="45720" rtlCol="0" anchor="t">
            <a:normAutofit/>
          </a:bodyPr>
          <a:lstStyle/>
          <a:p>
            <a:pPr marL="305435" indent="-305435"/>
            <a:r>
              <a:rPr lang="en-US">
                <a:ea typeface="+mn-lt"/>
                <a:cs typeface="+mn-lt"/>
              </a:rPr>
              <a:t>Curbs and lane markers look great in the image, but project poorly into vectorspace.</a:t>
            </a:r>
          </a:p>
          <a:p>
            <a:pPr marL="305435" indent="-305435"/>
            <a:r>
              <a:rPr lang="en-US">
                <a:ea typeface="+mn-lt"/>
                <a:cs typeface="+mn-lt"/>
              </a:rPr>
              <a:t>You can’t drive using this projection. The reason that this vector-space representation is so bad is because you need an extremely accurate depth per pixel. And also need to make predictions for any occluded area because its not part of the image.</a:t>
            </a:r>
          </a:p>
        </p:txBody>
      </p:sp>
      <p:pic>
        <p:nvPicPr>
          <p:cNvPr id="4" name="Picture 4" descr="A picture containing text, outdoor object, fireworks&#10;&#10;Description automatically generated">
            <a:extLst>
              <a:ext uri="{FF2B5EF4-FFF2-40B4-BE49-F238E27FC236}">
                <a16:creationId xmlns:a16="http://schemas.microsoft.com/office/drawing/2014/main" id="{2B61AFE5-70AE-49E9-851F-397FB508FA89}"/>
              </a:ext>
            </a:extLst>
          </p:cNvPr>
          <p:cNvPicPr>
            <a:picLocks noChangeAspect="1"/>
          </p:cNvPicPr>
          <p:nvPr/>
        </p:nvPicPr>
        <p:blipFill>
          <a:blip r:embed="rId2"/>
          <a:stretch>
            <a:fillRect/>
          </a:stretch>
        </p:blipFill>
        <p:spPr>
          <a:xfrm>
            <a:off x="426080" y="1924667"/>
            <a:ext cx="4929414" cy="4887066"/>
          </a:xfrm>
          <a:prstGeom prst="rect">
            <a:avLst/>
          </a:prstGeom>
        </p:spPr>
      </p:pic>
    </p:spTree>
    <p:extLst>
      <p:ext uri="{BB962C8B-B14F-4D97-AF65-F5344CB8AC3E}">
        <p14:creationId xmlns:p14="http://schemas.microsoft.com/office/powerpoint/2010/main" val="603597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36B6-C267-4909-A7FE-E003CC29C8C7}"/>
              </a:ext>
            </a:extLst>
          </p:cNvPr>
          <p:cNvSpPr>
            <a:spLocks noGrp="1"/>
          </p:cNvSpPr>
          <p:nvPr>
            <p:ph type="title"/>
          </p:nvPr>
        </p:nvSpPr>
        <p:spPr/>
        <p:txBody>
          <a:bodyPr/>
          <a:lstStyle/>
          <a:p>
            <a:r>
              <a:rPr lang="en-US"/>
              <a:t>OT and object detection</a:t>
            </a:r>
          </a:p>
        </p:txBody>
      </p:sp>
      <p:sp>
        <p:nvSpPr>
          <p:cNvPr id="3" name="Content Placeholder 2">
            <a:extLst>
              <a:ext uri="{FF2B5EF4-FFF2-40B4-BE49-F238E27FC236}">
                <a16:creationId xmlns:a16="http://schemas.microsoft.com/office/drawing/2014/main" id="{88BCE43E-B7E9-4761-86BB-E174B02C54CF}"/>
              </a:ext>
            </a:extLst>
          </p:cNvPr>
          <p:cNvSpPr>
            <a:spLocks noGrp="1"/>
          </p:cNvSpPr>
          <p:nvPr>
            <p:ph idx="1"/>
          </p:nvPr>
        </p:nvSpPr>
        <p:spPr>
          <a:xfrm>
            <a:off x="581192" y="2180496"/>
            <a:ext cx="4978972" cy="3968589"/>
          </a:xfrm>
        </p:spPr>
        <p:txBody>
          <a:bodyPr vert="horz" lIns="91440" tIns="45720" rIns="91440" bIns="45720" rtlCol="0" anchor="t">
            <a:normAutofit/>
          </a:bodyPr>
          <a:lstStyle/>
          <a:p>
            <a:pPr marL="305435" indent="-305435"/>
            <a:r>
              <a:rPr lang="en-US">
                <a:ea typeface="+mn-lt"/>
                <a:cs typeface="+mn-lt"/>
              </a:rPr>
              <a:t>Object detection also is an issue with the occupancy tracker approach.</a:t>
            </a:r>
          </a:p>
          <a:p>
            <a:pPr marL="305435" indent="-305435"/>
            <a:r>
              <a:rPr lang="en-US">
                <a:ea typeface="+mn-lt"/>
                <a:cs typeface="+mn-lt"/>
              </a:rPr>
              <a:t>If you are only making predictions per camera, then sometimes you will have a situation where a vehicle spans five of the eight cameras. No single camera sees all of the vehicle.</a:t>
            </a:r>
          </a:p>
        </p:txBody>
      </p:sp>
      <p:pic>
        <p:nvPicPr>
          <p:cNvPr id="4" name="Picture 4" descr="A picture containing text, indoor, different, several&#10;&#10;Description automatically generated">
            <a:extLst>
              <a:ext uri="{FF2B5EF4-FFF2-40B4-BE49-F238E27FC236}">
                <a16:creationId xmlns:a16="http://schemas.microsoft.com/office/drawing/2014/main" id="{BD4F92F1-A423-4EBA-B5FE-8032C28D24C2}"/>
              </a:ext>
            </a:extLst>
          </p:cNvPr>
          <p:cNvPicPr>
            <a:picLocks noChangeAspect="1"/>
          </p:cNvPicPr>
          <p:nvPr/>
        </p:nvPicPr>
        <p:blipFill>
          <a:blip r:embed="rId2"/>
          <a:stretch>
            <a:fillRect/>
          </a:stretch>
        </p:blipFill>
        <p:spPr>
          <a:xfrm>
            <a:off x="5669712" y="1923268"/>
            <a:ext cx="6063342" cy="4649283"/>
          </a:xfrm>
          <a:prstGeom prst="rect">
            <a:avLst/>
          </a:prstGeom>
        </p:spPr>
      </p:pic>
    </p:spTree>
    <p:extLst>
      <p:ext uri="{BB962C8B-B14F-4D97-AF65-F5344CB8AC3E}">
        <p14:creationId xmlns:p14="http://schemas.microsoft.com/office/powerpoint/2010/main" val="1181757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Multi-cam</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581192" y="2180496"/>
            <a:ext cx="3826901" cy="3678303"/>
          </a:xfrm>
        </p:spPr>
        <p:txBody>
          <a:bodyPr vert="horz" lIns="91440" tIns="45720" rIns="91440" bIns="45720" rtlCol="0" anchor="t">
            <a:normAutofit/>
          </a:bodyPr>
          <a:lstStyle/>
          <a:p>
            <a:pPr marL="305435" indent="-305435"/>
            <a:r>
              <a:rPr lang="en-US">
                <a:ea typeface="+mn-lt"/>
                <a:cs typeface="+mn-lt"/>
              </a:rPr>
              <a:t>The next approach- was to take all the images and feed them into a single NN and output in vector space. Process every single image with a backbone and then fuse them and re-represent them into a vector space and then decode into the head.</a:t>
            </a:r>
            <a:endParaRPr lang="en-US"/>
          </a:p>
        </p:txBody>
      </p:sp>
      <p:pic>
        <p:nvPicPr>
          <p:cNvPr id="4" name="Picture 4" descr="Graphical user interface&#10;&#10;Description automatically generated">
            <a:extLst>
              <a:ext uri="{FF2B5EF4-FFF2-40B4-BE49-F238E27FC236}">
                <a16:creationId xmlns:a16="http://schemas.microsoft.com/office/drawing/2014/main" id="{C3AB7954-2CDC-4374-BA85-861B4821807B}"/>
              </a:ext>
            </a:extLst>
          </p:cNvPr>
          <p:cNvPicPr>
            <a:picLocks noChangeAspect="1"/>
          </p:cNvPicPr>
          <p:nvPr/>
        </p:nvPicPr>
        <p:blipFill>
          <a:blip r:embed="rId2"/>
          <a:stretch>
            <a:fillRect/>
          </a:stretch>
        </p:blipFill>
        <p:spPr>
          <a:xfrm>
            <a:off x="4790125" y="1977057"/>
            <a:ext cx="6979557" cy="4573030"/>
          </a:xfrm>
          <a:prstGeom prst="rect">
            <a:avLst/>
          </a:prstGeom>
        </p:spPr>
      </p:pic>
    </p:spTree>
    <p:extLst>
      <p:ext uri="{BB962C8B-B14F-4D97-AF65-F5344CB8AC3E}">
        <p14:creationId xmlns:p14="http://schemas.microsoft.com/office/powerpoint/2010/main" val="14303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Vector space datasets</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p:txBody>
          <a:bodyPr/>
          <a:lstStyle/>
          <a:p>
            <a:pPr marL="305435" indent="-305435"/>
            <a:r>
              <a:rPr lang="en-US">
                <a:ea typeface="+mn-lt"/>
                <a:cs typeface="+mn-lt"/>
              </a:rPr>
              <a:t>How do you create the NN components that perform this transformation?</a:t>
            </a:r>
          </a:p>
          <a:p>
            <a:pPr marL="305435" indent="-305435"/>
            <a:r>
              <a:rPr lang="en-US">
                <a:ea typeface="+mn-lt"/>
                <a:cs typeface="+mn-lt"/>
              </a:rPr>
              <a:t>If you want vector space predictions, you need vector space datasets. Just labeling images does not get you there- you need vector space labels.</a:t>
            </a:r>
            <a:endParaRPr lang="en-US" dirty="0">
              <a:ea typeface="+mn-lt"/>
              <a:cs typeface="+mn-lt"/>
            </a:endParaRPr>
          </a:p>
        </p:txBody>
      </p:sp>
    </p:spTree>
    <p:extLst>
      <p:ext uri="{BB962C8B-B14F-4D97-AF65-F5344CB8AC3E}">
        <p14:creationId xmlns:p14="http://schemas.microsoft.com/office/powerpoint/2010/main" val="858741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36B6-C267-4909-A7FE-E003CC29C8C7}"/>
              </a:ext>
            </a:extLst>
          </p:cNvPr>
          <p:cNvSpPr>
            <a:spLocks noGrp="1"/>
          </p:cNvSpPr>
          <p:nvPr>
            <p:ph type="title"/>
          </p:nvPr>
        </p:nvSpPr>
        <p:spPr/>
        <p:txBody>
          <a:bodyPr/>
          <a:lstStyle/>
          <a:p>
            <a:r>
              <a:rPr lang="en-US"/>
              <a:t>Curb pixel?</a:t>
            </a:r>
          </a:p>
        </p:txBody>
      </p:sp>
      <p:sp>
        <p:nvSpPr>
          <p:cNvPr id="3" name="Content Placeholder 2">
            <a:extLst>
              <a:ext uri="{FF2B5EF4-FFF2-40B4-BE49-F238E27FC236}">
                <a16:creationId xmlns:a16="http://schemas.microsoft.com/office/drawing/2014/main" id="{88BCE43E-B7E9-4761-86BB-E174B02C54CF}"/>
              </a:ext>
            </a:extLst>
          </p:cNvPr>
          <p:cNvSpPr>
            <a:spLocks noGrp="1"/>
          </p:cNvSpPr>
          <p:nvPr>
            <p:ph idx="1"/>
          </p:nvPr>
        </p:nvSpPr>
        <p:spPr>
          <a:xfrm>
            <a:off x="581192" y="2180496"/>
            <a:ext cx="3409616" cy="3905088"/>
          </a:xfrm>
        </p:spPr>
        <p:txBody>
          <a:bodyPr vert="horz" lIns="91440" tIns="45720" rIns="91440" bIns="45720" rtlCol="0" anchor="t">
            <a:normAutofit fontScale="92500" lnSpcReduction="20000"/>
          </a:bodyPr>
          <a:lstStyle/>
          <a:p>
            <a:pPr marL="305435" indent="-305435"/>
            <a:r>
              <a:rPr lang="en-US">
                <a:ea typeface="+mn-lt"/>
                <a:cs typeface="+mn-lt"/>
              </a:rPr>
              <a:t>This single pixel is trying to determine if it is part of a curb or not.</a:t>
            </a:r>
          </a:p>
          <a:p>
            <a:pPr marL="305435" indent="-305435"/>
            <a:r>
              <a:rPr lang="en-US">
                <a:ea typeface="+mn-lt"/>
                <a:cs typeface="+mn-lt"/>
              </a:rPr>
              <a:t>Where should the support for this prediction come from in the image space? We roughly know where the cameras are pointed and we can roughly project this point from the camera images. </a:t>
            </a:r>
          </a:p>
          <a:p>
            <a:pPr marL="305435" indent="-305435"/>
            <a:r>
              <a:rPr lang="en-US">
                <a:ea typeface="+mn-lt"/>
                <a:cs typeface="+mn-lt"/>
              </a:rPr>
              <a:t>This projection is hard to get correct, it is a function of the road surface, which can be sloping up or down. It could be occluded by a car. Because it is data driven it is hard to have a fixed transformation component.</a:t>
            </a:r>
            <a:endParaRPr lang="en-US"/>
          </a:p>
        </p:txBody>
      </p:sp>
      <p:pic>
        <p:nvPicPr>
          <p:cNvPr id="4" name="Picture 4" descr="Diagram&#10;&#10;Description automatically generated">
            <a:extLst>
              <a:ext uri="{FF2B5EF4-FFF2-40B4-BE49-F238E27FC236}">
                <a16:creationId xmlns:a16="http://schemas.microsoft.com/office/drawing/2014/main" id="{E8E11F39-DF23-4060-A2D0-00EBBE647193}"/>
              </a:ext>
            </a:extLst>
          </p:cNvPr>
          <p:cNvPicPr>
            <a:picLocks noChangeAspect="1"/>
          </p:cNvPicPr>
          <p:nvPr/>
        </p:nvPicPr>
        <p:blipFill>
          <a:blip r:embed="rId2"/>
          <a:stretch>
            <a:fillRect/>
          </a:stretch>
        </p:blipFill>
        <p:spPr>
          <a:xfrm>
            <a:off x="4053972" y="2011506"/>
            <a:ext cx="7741556" cy="4003488"/>
          </a:xfrm>
          <a:prstGeom prst="rect">
            <a:avLst/>
          </a:prstGeom>
        </p:spPr>
      </p:pic>
    </p:spTree>
    <p:extLst>
      <p:ext uri="{BB962C8B-B14F-4D97-AF65-F5344CB8AC3E}">
        <p14:creationId xmlns:p14="http://schemas.microsoft.com/office/powerpoint/2010/main" val="968390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calibration</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8654764" y="1999068"/>
            <a:ext cx="3092116" cy="3678303"/>
          </a:xfrm>
        </p:spPr>
        <p:txBody>
          <a:bodyPr vert="horz" lIns="91440" tIns="45720" rIns="91440" bIns="45720" rtlCol="0" anchor="t">
            <a:normAutofit/>
          </a:bodyPr>
          <a:lstStyle/>
          <a:p>
            <a:pPr marL="305435" indent="-305435"/>
            <a:r>
              <a:rPr lang="en-US">
                <a:ea typeface="+mn-lt"/>
                <a:cs typeface="+mn-lt"/>
              </a:rPr>
              <a:t>If you are doing a transformation from the image to the output space you need to know your camera calibration. </a:t>
            </a:r>
            <a:endParaRPr lang="en-US"/>
          </a:p>
          <a:p>
            <a:pPr marL="305435" indent="-305435"/>
            <a:r>
              <a:rPr lang="en-US">
                <a:ea typeface="+mn-lt"/>
                <a:cs typeface="+mn-lt"/>
              </a:rPr>
              <a:t>Each car’s cameras are position slightly differently. </a:t>
            </a:r>
            <a:endParaRPr lang="en-US"/>
          </a:p>
        </p:txBody>
      </p:sp>
      <p:pic>
        <p:nvPicPr>
          <p:cNvPr id="4" name="Picture 4" descr="A picture containing diagram&#10;&#10;Description automatically generated">
            <a:extLst>
              <a:ext uri="{FF2B5EF4-FFF2-40B4-BE49-F238E27FC236}">
                <a16:creationId xmlns:a16="http://schemas.microsoft.com/office/drawing/2014/main" id="{0FF6F3F1-0574-44A9-829C-DAA2DD788913}"/>
              </a:ext>
            </a:extLst>
          </p:cNvPr>
          <p:cNvPicPr>
            <a:picLocks noChangeAspect="1"/>
          </p:cNvPicPr>
          <p:nvPr/>
        </p:nvPicPr>
        <p:blipFill>
          <a:blip r:embed="rId2"/>
          <a:stretch>
            <a:fillRect/>
          </a:stretch>
        </p:blipFill>
        <p:spPr>
          <a:xfrm>
            <a:off x="443713" y="1960663"/>
            <a:ext cx="8104413" cy="4100724"/>
          </a:xfrm>
          <a:prstGeom prst="rect">
            <a:avLst/>
          </a:prstGeom>
        </p:spPr>
      </p:pic>
    </p:spTree>
    <p:extLst>
      <p:ext uri="{BB962C8B-B14F-4D97-AF65-F5344CB8AC3E}">
        <p14:creationId xmlns:p14="http://schemas.microsoft.com/office/powerpoint/2010/main" val="3229084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Common camera</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581192" y="2180496"/>
            <a:ext cx="3618258" cy="3678303"/>
          </a:xfrm>
        </p:spPr>
        <p:txBody>
          <a:bodyPr vert="horz" lIns="91440" tIns="45720" rIns="91440" bIns="45720" rtlCol="0" anchor="t">
            <a:normAutofit/>
          </a:bodyPr>
          <a:lstStyle/>
          <a:p>
            <a:pPr marL="305435" indent="-305435"/>
            <a:r>
              <a:rPr lang="en-US">
                <a:ea typeface="+mn-lt"/>
                <a:cs typeface="+mn-lt"/>
              </a:rPr>
              <a:t>Tesla transforms all of the images into a single synthetic virtual camera. They insert a new layer “rectify” just above the camera.</a:t>
            </a:r>
          </a:p>
          <a:p>
            <a:pPr marL="305435" indent="-305435"/>
            <a:r>
              <a:rPr lang="en-US">
                <a:ea typeface="+mn-lt"/>
                <a:cs typeface="+mn-lt"/>
              </a:rPr>
              <a:t>Translates all of the images into a virtual common camera.</a:t>
            </a:r>
          </a:p>
        </p:txBody>
      </p:sp>
      <p:pic>
        <p:nvPicPr>
          <p:cNvPr id="4" name="Picture 4" descr="Graphical user interface&#10;&#10;Description automatically generated">
            <a:extLst>
              <a:ext uri="{FF2B5EF4-FFF2-40B4-BE49-F238E27FC236}">
                <a16:creationId xmlns:a16="http://schemas.microsoft.com/office/drawing/2014/main" id="{BB201FD6-BE4D-4FD6-A378-CD20E17C984A}"/>
              </a:ext>
            </a:extLst>
          </p:cNvPr>
          <p:cNvPicPr>
            <a:picLocks noChangeAspect="1"/>
          </p:cNvPicPr>
          <p:nvPr/>
        </p:nvPicPr>
        <p:blipFill>
          <a:blip r:embed="rId2"/>
          <a:stretch>
            <a:fillRect/>
          </a:stretch>
        </p:blipFill>
        <p:spPr>
          <a:xfrm>
            <a:off x="4747677" y="1924984"/>
            <a:ext cx="7024914" cy="4199983"/>
          </a:xfrm>
          <a:prstGeom prst="rect">
            <a:avLst/>
          </a:prstGeom>
        </p:spPr>
      </p:pic>
    </p:spTree>
    <p:extLst>
      <p:ext uri="{BB962C8B-B14F-4D97-AF65-F5344CB8AC3E}">
        <p14:creationId xmlns:p14="http://schemas.microsoft.com/office/powerpoint/2010/main" val="677743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D812-2C8F-4458-BE3B-B1A34C21893B}"/>
              </a:ext>
            </a:extLst>
          </p:cNvPr>
          <p:cNvSpPr>
            <a:spLocks noGrp="1"/>
          </p:cNvSpPr>
          <p:nvPr>
            <p:ph type="title"/>
          </p:nvPr>
        </p:nvSpPr>
        <p:spPr/>
        <p:txBody>
          <a:bodyPr/>
          <a:lstStyle/>
          <a:p>
            <a:r>
              <a:rPr lang="en-US"/>
              <a:t>Acknowledgement and Reference</a:t>
            </a:r>
            <a:endParaRPr lang="en-US" dirty="0"/>
          </a:p>
        </p:txBody>
      </p:sp>
      <p:sp>
        <p:nvSpPr>
          <p:cNvPr id="3" name="Content Placeholder 2">
            <a:extLst>
              <a:ext uri="{FF2B5EF4-FFF2-40B4-BE49-F238E27FC236}">
                <a16:creationId xmlns:a16="http://schemas.microsoft.com/office/drawing/2014/main" id="{88C245B8-50EF-45ED-AD3F-F0B635DDE0DA}"/>
              </a:ext>
            </a:extLst>
          </p:cNvPr>
          <p:cNvSpPr>
            <a:spLocks noGrp="1"/>
          </p:cNvSpPr>
          <p:nvPr>
            <p:ph idx="1"/>
          </p:nvPr>
        </p:nvSpPr>
        <p:spPr/>
        <p:txBody>
          <a:bodyPr/>
          <a:lstStyle/>
          <a:p>
            <a:pPr marL="305435" indent="-305435"/>
            <a:r>
              <a:rPr lang="en-US">
                <a:ea typeface="+mn-lt"/>
                <a:cs typeface="+mn-lt"/>
              </a:rPr>
              <a:t>The screenshots and content is largely taken from the AI Day presentations.</a:t>
            </a:r>
            <a:endParaRPr lang="en-US" dirty="0">
              <a:ea typeface="+mn-lt"/>
              <a:cs typeface="+mn-lt"/>
            </a:endParaRPr>
          </a:p>
          <a:p>
            <a:pPr marL="305435" indent="-305435"/>
            <a:r>
              <a:rPr lang="en-US" dirty="0">
                <a:ea typeface="+mn-lt"/>
                <a:cs typeface="+mn-lt"/>
                <a:hlinkClick r:id="rId2"/>
              </a:rPr>
              <a:t>Tesla AI Day - YouTube</a:t>
            </a:r>
          </a:p>
          <a:p>
            <a:pPr marL="305435" indent="-305435"/>
            <a:r>
              <a:rPr lang="en-US" dirty="0">
                <a:ea typeface="+mn-lt"/>
                <a:cs typeface="+mn-lt"/>
                <a:hlinkClick r:id="rId3"/>
              </a:rPr>
              <a:t>1612.03144.pdf (arxiv.org)</a:t>
            </a:r>
            <a:endParaRPr lang="en-US" dirty="0"/>
          </a:p>
        </p:txBody>
      </p:sp>
    </p:spTree>
    <p:extLst>
      <p:ext uri="{BB962C8B-B14F-4D97-AF65-F5344CB8AC3E}">
        <p14:creationId xmlns:p14="http://schemas.microsoft.com/office/powerpoint/2010/main" val="1684130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36B6-C267-4909-A7FE-E003CC29C8C7}"/>
              </a:ext>
            </a:extLst>
          </p:cNvPr>
          <p:cNvSpPr>
            <a:spLocks noGrp="1"/>
          </p:cNvSpPr>
          <p:nvPr>
            <p:ph type="title"/>
          </p:nvPr>
        </p:nvSpPr>
        <p:spPr/>
        <p:txBody>
          <a:bodyPr/>
          <a:lstStyle/>
          <a:p>
            <a:r>
              <a:rPr lang="en-US"/>
              <a:t>transformer</a:t>
            </a:r>
          </a:p>
        </p:txBody>
      </p:sp>
      <p:sp>
        <p:nvSpPr>
          <p:cNvPr id="3" name="Content Placeholder 2">
            <a:extLst>
              <a:ext uri="{FF2B5EF4-FFF2-40B4-BE49-F238E27FC236}">
                <a16:creationId xmlns:a16="http://schemas.microsoft.com/office/drawing/2014/main" id="{88BCE43E-B7E9-4761-86BB-E174B02C54CF}"/>
              </a:ext>
            </a:extLst>
          </p:cNvPr>
          <p:cNvSpPr>
            <a:spLocks noGrp="1"/>
          </p:cNvSpPr>
          <p:nvPr>
            <p:ph idx="1"/>
          </p:nvPr>
        </p:nvSpPr>
        <p:spPr>
          <a:xfrm>
            <a:off x="581192" y="2180496"/>
            <a:ext cx="2692973" cy="3678303"/>
          </a:xfrm>
        </p:spPr>
        <p:txBody>
          <a:bodyPr vert="horz" lIns="91440" tIns="45720" rIns="91440" bIns="45720" rtlCol="0" anchor="t">
            <a:normAutofit/>
          </a:bodyPr>
          <a:lstStyle/>
          <a:p>
            <a:pPr marL="305435" indent="-305435"/>
            <a:r>
              <a:rPr lang="en-US">
                <a:ea typeface="+mn-lt"/>
                <a:cs typeface="+mn-lt"/>
              </a:rPr>
              <a:t>Tesla uses a transformer to represent this space using multi-headed self attention.</a:t>
            </a:r>
          </a:p>
        </p:txBody>
      </p:sp>
      <p:pic>
        <p:nvPicPr>
          <p:cNvPr id="4" name="Picture 4" descr="Graphical user interface&#10;&#10;Description automatically generated">
            <a:extLst>
              <a:ext uri="{FF2B5EF4-FFF2-40B4-BE49-F238E27FC236}">
                <a16:creationId xmlns:a16="http://schemas.microsoft.com/office/drawing/2014/main" id="{346F1762-4CFA-4A53-A59C-42D51D050056}"/>
              </a:ext>
            </a:extLst>
          </p:cNvPr>
          <p:cNvPicPr>
            <a:picLocks noChangeAspect="1"/>
          </p:cNvPicPr>
          <p:nvPr/>
        </p:nvPicPr>
        <p:blipFill>
          <a:blip r:embed="rId2"/>
          <a:stretch>
            <a:fillRect/>
          </a:stretch>
        </p:blipFill>
        <p:spPr>
          <a:xfrm>
            <a:off x="3792196" y="1952163"/>
            <a:ext cx="7968342" cy="4395879"/>
          </a:xfrm>
          <a:prstGeom prst="rect">
            <a:avLst/>
          </a:prstGeom>
        </p:spPr>
      </p:pic>
    </p:spTree>
    <p:extLst>
      <p:ext uri="{BB962C8B-B14F-4D97-AF65-F5344CB8AC3E}">
        <p14:creationId xmlns:p14="http://schemas.microsoft.com/office/powerpoint/2010/main" val="3361914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Transformer details (overview)</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p:txBody>
          <a:bodyPr/>
          <a:lstStyle/>
          <a:p>
            <a:pPr marL="0" indent="0">
              <a:buNone/>
            </a:pPr>
            <a:endParaRPr lang="en-US" dirty="0">
              <a:ea typeface="+mn-lt"/>
              <a:cs typeface="+mn-lt"/>
            </a:endParaRPr>
          </a:p>
          <a:p>
            <a:pPr marL="305435" indent="-305435"/>
            <a:r>
              <a:rPr lang="en-US">
                <a:ea typeface="+mn-lt"/>
                <a:cs typeface="+mn-lt"/>
              </a:rPr>
              <a:t>You initialize a raster the size of the output space that you want and tile it with positional encodings. </a:t>
            </a:r>
            <a:endParaRPr lang="en-US"/>
          </a:p>
          <a:p>
            <a:pPr marL="305435" indent="-305435"/>
            <a:r>
              <a:rPr lang="en-US">
                <a:ea typeface="+mn-lt"/>
                <a:cs typeface="+mn-lt"/>
              </a:rPr>
              <a:t>Each of the images emit their own keys and values which feed into the multi-head self-attention. </a:t>
            </a:r>
          </a:p>
          <a:p>
            <a:pPr marL="305435" indent="-305435"/>
            <a:r>
              <a:rPr lang="en-US">
                <a:ea typeface="+mn-lt"/>
                <a:cs typeface="+mn-lt"/>
              </a:rPr>
              <a:t>Essentially every single image piece is broadcasting in its key what it is a part of (e.g. I’m a pillar and I'm roughly at this location). </a:t>
            </a:r>
          </a:p>
          <a:p>
            <a:pPr marL="305435" indent="-305435"/>
            <a:r>
              <a:rPr lang="en-US">
                <a:ea typeface="+mn-lt"/>
                <a:cs typeface="+mn-lt"/>
              </a:rPr>
              <a:t>Every query is similar to “i’m a pixel in the output space at this position and I'm looking for features of this type”. </a:t>
            </a:r>
          </a:p>
          <a:p>
            <a:pPr marL="305435" indent="-305435"/>
            <a:r>
              <a:rPr lang="en-US">
                <a:ea typeface="+mn-lt"/>
                <a:cs typeface="+mn-lt"/>
              </a:rPr>
              <a:t>The keys and values interact multiplicatively and the values get pooled accordingly. </a:t>
            </a:r>
          </a:p>
          <a:p>
            <a:pPr marL="305435" indent="-305435"/>
            <a:r>
              <a:rPr lang="en-US" i="1"/>
              <a:t>(all of this is covered in detail in a couple slides</a:t>
            </a:r>
            <a:r>
              <a:rPr lang="en-US" i="1" dirty="0"/>
              <a:t>)</a:t>
            </a:r>
          </a:p>
        </p:txBody>
      </p:sp>
    </p:spTree>
    <p:extLst>
      <p:ext uri="{BB962C8B-B14F-4D97-AF65-F5344CB8AC3E}">
        <p14:creationId xmlns:p14="http://schemas.microsoft.com/office/powerpoint/2010/main" val="2521825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Vector space done right</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581192" y="2180496"/>
            <a:ext cx="2611331" cy="3678303"/>
          </a:xfrm>
        </p:spPr>
        <p:txBody>
          <a:bodyPr vert="horz" lIns="91440" tIns="45720" rIns="91440" bIns="45720" rtlCol="0" anchor="t">
            <a:normAutofit/>
          </a:bodyPr>
          <a:lstStyle/>
          <a:p>
            <a:pPr marL="305435" indent="-305435"/>
            <a:r>
              <a:rPr lang="en-US">
                <a:ea typeface="+mn-lt"/>
                <a:cs typeface="+mn-lt"/>
              </a:rPr>
              <a:t>Left shows the occupancy tracker code and the right is the vector space which is ‘something you can drive on’. The processing is deployed and efficient in the car. </a:t>
            </a:r>
          </a:p>
          <a:p>
            <a:pPr marL="305435" indent="-305435"/>
            <a:r>
              <a:rPr lang="en-US">
                <a:ea typeface="+mn-lt"/>
                <a:cs typeface="+mn-lt"/>
              </a:rPr>
              <a:t>This also improved object detection.</a:t>
            </a:r>
          </a:p>
        </p:txBody>
      </p:sp>
      <p:pic>
        <p:nvPicPr>
          <p:cNvPr id="4" name="Picture 4">
            <a:extLst>
              <a:ext uri="{FF2B5EF4-FFF2-40B4-BE49-F238E27FC236}">
                <a16:creationId xmlns:a16="http://schemas.microsoft.com/office/drawing/2014/main" id="{5E9ACF39-08CE-4B11-9E02-9EFF1B36B538}"/>
              </a:ext>
            </a:extLst>
          </p:cNvPr>
          <p:cNvPicPr>
            <a:picLocks noChangeAspect="1"/>
          </p:cNvPicPr>
          <p:nvPr/>
        </p:nvPicPr>
        <p:blipFill>
          <a:blip r:embed="rId2"/>
          <a:stretch>
            <a:fillRect/>
          </a:stretch>
        </p:blipFill>
        <p:spPr>
          <a:xfrm>
            <a:off x="3309259" y="1918847"/>
            <a:ext cx="8430984" cy="4471734"/>
          </a:xfrm>
          <a:prstGeom prst="rect">
            <a:avLst/>
          </a:prstGeom>
        </p:spPr>
      </p:pic>
    </p:spTree>
    <p:extLst>
      <p:ext uri="{BB962C8B-B14F-4D97-AF65-F5344CB8AC3E}">
        <p14:creationId xmlns:p14="http://schemas.microsoft.com/office/powerpoint/2010/main" val="3335047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36B6-C267-4909-A7FE-E003CC29C8C7}"/>
              </a:ext>
            </a:extLst>
          </p:cNvPr>
          <p:cNvSpPr>
            <a:spLocks noGrp="1"/>
          </p:cNvSpPr>
          <p:nvPr>
            <p:ph type="title"/>
          </p:nvPr>
        </p:nvSpPr>
        <p:spPr/>
        <p:txBody>
          <a:bodyPr/>
          <a:lstStyle/>
          <a:p>
            <a:r>
              <a:rPr lang="en-US"/>
              <a:t>Cross-camera boundaries</a:t>
            </a:r>
          </a:p>
        </p:txBody>
      </p:sp>
      <p:sp>
        <p:nvSpPr>
          <p:cNvPr id="3" name="Content Placeholder 2">
            <a:extLst>
              <a:ext uri="{FF2B5EF4-FFF2-40B4-BE49-F238E27FC236}">
                <a16:creationId xmlns:a16="http://schemas.microsoft.com/office/drawing/2014/main" id="{88BCE43E-B7E9-4761-86BB-E174B02C54CF}"/>
              </a:ext>
            </a:extLst>
          </p:cNvPr>
          <p:cNvSpPr>
            <a:spLocks noGrp="1"/>
          </p:cNvSpPr>
          <p:nvPr>
            <p:ph idx="1"/>
          </p:nvPr>
        </p:nvSpPr>
        <p:spPr>
          <a:xfrm>
            <a:off x="581192" y="2180496"/>
            <a:ext cx="4307687" cy="3678303"/>
          </a:xfrm>
        </p:spPr>
        <p:txBody>
          <a:bodyPr vert="horz" lIns="91440" tIns="45720" rIns="91440" bIns="45720" rtlCol="0" anchor="t">
            <a:normAutofit/>
          </a:bodyPr>
          <a:lstStyle/>
          <a:p>
            <a:pPr marL="305435" indent="-305435"/>
            <a:r>
              <a:rPr lang="en-US">
                <a:ea typeface="+mn-lt"/>
                <a:cs typeface="+mn-lt"/>
              </a:rPr>
              <a:t>As the cars in this tight space, cross camera boundaries, there is a lot of error that enters the predictions.</a:t>
            </a:r>
            <a:endParaRPr lang="en-US" dirty="0">
              <a:ea typeface="+mn-lt"/>
              <a:cs typeface="+mn-lt"/>
            </a:endParaRPr>
          </a:p>
        </p:txBody>
      </p:sp>
      <p:pic>
        <p:nvPicPr>
          <p:cNvPr id="4" name="Picture 4">
            <a:extLst>
              <a:ext uri="{FF2B5EF4-FFF2-40B4-BE49-F238E27FC236}">
                <a16:creationId xmlns:a16="http://schemas.microsoft.com/office/drawing/2014/main" id="{ABB4D1A8-58FB-4E63-910D-287C68A64F5D}"/>
              </a:ext>
            </a:extLst>
          </p:cNvPr>
          <p:cNvPicPr>
            <a:picLocks noChangeAspect="1"/>
          </p:cNvPicPr>
          <p:nvPr/>
        </p:nvPicPr>
        <p:blipFill>
          <a:blip r:embed="rId2"/>
          <a:stretch>
            <a:fillRect/>
          </a:stretch>
        </p:blipFill>
        <p:spPr>
          <a:xfrm>
            <a:off x="4642757" y="1930482"/>
            <a:ext cx="7106557" cy="4657106"/>
          </a:xfrm>
          <a:prstGeom prst="rect">
            <a:avLst/>
          </a:prstGeom>
        </p:spPr>
      </p:pic>
    </p:spTree>
    <p:extLst>
      <p:ext uri="{BB962C8B-B14F-4D97-AF65-F5344CB8AC3E}">
        <p14:creationId xmlns:p14="http://schemas.microsoft.com/office/powerpoint/2010/main" val="2606930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Tight spaces and Camera boundaries</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581192" y="2180496"/>
            <a:ext cx="3835973" cy="3678303"/>
          </a:xfrm>
        </p:spPr>
        <p:txBody>
          <a:bodyPr vert="horz" lIns="91440" tIns="45720" rIns="91440" bIns="45720" rtlCol="0" anchor="t">
            <a:normAutofit/>
          </a:bodyPr>
          <a:lstStyle/>
          <a:p>
            <a:pPr marL="305435" indent="-305435"/>
            <a:r>
              <a:rPr lang="en-US"/>
              <a:t>As the cars in this tight space, cross camera boundaries, there is a lot of error that enters the predictions.</a:t>
            </a:r>
          </a:p>
        </p:txBody>
      </p:sp>
      <p:pic>
        <p:nvPicPr>
          <p:cNvPr id="5" name="Picture 5" descr="Graphical user interface&#10;&#10;Description automatically generated">
            <a:extLst>
              <a:ext uri="{FF2B5EF4-FFF2-40B4-BE49-F238E27FC236}">
                <a16:creationId xmlns:a16="http://schemas.microsoft.com/office/drawing/2014/main" id="{A62418C7-936E-4243-A63D-C2BFF087D924}"/>
              </a:ext>
            </a:extLst>
          </p:cNvPr>
          <p:cNvPicPr>
            <a:picLocks noChangeAspect="1"/>
          </p:cNvPicPr>
          <p:nvPr/>
        </p:nvPicPr>
        <p:blipFill>
          <a:blip r:embed="rId2"/>
          <a:stretch>
            <a:fillRect/>
          </a:stretch>
        </p:blipFill>
        <p:spPr>
          <a:xfrm>
            <a:off x="4579258" y="1923747"/>
            <a:ext cx="7179128" cy="4706861"/>
          </a:xfrm>
          <a:prstGeom prst="rect">
            <a:avLst/>
          </a:prstGeom>
        </p:spPr>
      </p:pic>
    </p:spTree>
    <p:extLst>
      <p:ext uri="{BB962C8B-B14F-4D97-AF65-F5344CB8AC3E}">
        <p14:creationId xmlns:p14="http://schemas.microsoft.com/office/powerpoint/2010/main" val="236790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ea typeface="+mj-lt"/>
                <a:cs typeface="+mj-lt"/>
              </a:rPr>
              <a:t>Tight spaces and Camera boundaries (cont.)</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p:txBody>
          <a:bodyPr vert="horz" lIns="91440" tIns="45720" rIns="91440" bIns="45720" rtlCol="0" anchor="t">
            <a:normAutofit/>
          </a:bodyPr>
          <a:lstStyle/>
          <a:p>
            <a:pPr marL="305435" indent="-305435"/>
            <a:r>
              <a:rPr lang="en-US">
                <a:ea typeface="+mn-lt"/>
                <a:cs typeface="+mn-lt"/>
              </a:rPr>
              <a:t>Especially for large vehicles.</a:t>
            </a:r>
          </a:p>
        </p:txBody>
      </p:sp>
      <p:pic>
        <p:nvPicPr>
          <p:cNvPr id="4" name="Picture 4" descr="Graphical user interface, website&#10;&#10;Description automatically generated">
            <a:extLst>
              <a:ext uri="{FF2B5EF4-FFF2-40B4-BE49-F238E27FC236}">
                <a16:creationId xmlns:a16="http://schemas.microsoft.com/office/drawing/2014/main" id="{E57AF1AB-0903-4AB3-9B98-3627EBD813F0}"/>
              </a:ext>
            </a:extLst>
          </p:cNvPr>
          <p:cNvPicPr>
            <a:picLocks noChangeAspect="1"/>
          </p:cNvPicPr>
          <p:nvPr/>
        </p:nvPicPr>
        <p:blipFill>
          <a:blip r:embed="rId2"/>
          <a:stretch>
            <a:fillRect/>
          </a:stretch>
        </p:blipFill>
        <p:spPr>
          <a:xfrm>
            <a:off x="4461329" y="1929253"/>
            <a:ext cx="7287985" cy="4732135"/>
          </a:xfrm>
          <a:prstGeom prst="rect">
            <a:avLst/>
          </a:prstGeom>
        </p:spPr>
      </p:pic>
    </p:spTree>
    <p:extLst>
      <p:ext uri="{BB962C8B-B14F-4D97-AF65-F5344CB8AC3E}">
        <p14:creationId xmlns:p14="http://schemas.microsoft.com/office/powerpoint/2010/main" val="181565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Memory and context</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581192" y="2180496"/>
            <a:ext cx="2239401" cy="3678303"/>
          </a:xfrm>
        </p:spPr>
        <p:txBody>
          <a:bodyPr vert="horz" lIns="91440" tIns="45720" rIns="91440" bIns="45720" rtlCol="0" anchor="t">
            <a:normAutofit/>
          </a:bodyPr>
          <a:lstStyle/>
          <a:p>
            <a:pPr marL="305435" indent="-305435"/>
            <a:r>
              <a:rPr lang="en-US">
                <a:ea typeface="+mn-lt"/>
                <a:cs typeface="+mn-lt"/>
              </a:rPr>
              <a:t>The system is still operating at a every instance of time completely independently. </a:t>
            </a:r>
          </a:p>
          <a:p>
            <a:pPr marL="305435" indent="-305435"/>
            <a:r>
              <a:rPr lang="en-US">
                <a:ea typeface="+mn-lt"/>
                <a:cs typeface="+mn-lt"/>
              </a:rPr>
              <a:t>A large number of predictions require the video context.</a:t>
            </a:r>
            <a:endParaRPr lang="en-US"/>
          </a:p>
        </p:txBody>
      </p:sp>
      <p:pic>
        <p:nvPicPr>
          <p:cNvPr id="4" name="Picture 4" descr="Graphical user interface, application, website&#10;&#10;Description automatically generated">
            <a:extLst>
              <a:ext uri="{FF2B5EF4-FFF2-40B4-BE49-F238E27FC236}">
                <a16:creationId xmlns:a16="http://schemas.microsoft.com/office/drawing/2014/main" id="{941CE5D1-5EB6-4B07-97DE-61EC76042A80}"/>
              </a:ext>
            </a:extLst>
          </p:cNvPr>
          <p:cNvPicPr>
            <a:picLocks noChangeAspect="1"/>
          </p:cNvPicPr>
          <p:nvPr/>
        </p:nvPicPr>
        <p:blipFill>
          <a:blip r:embed="rId2"/>
          <a:stretch>
            <a:fillRect/>
          </a:stretch>
        </p:blipFill>
        <p:spPr>
          <a:xfrm>
            <a:off x="3012361" y="1967779"/>
            <a:ext cx="8739414" cy="4450901"/>
          </a:xfrm>
          <a:prstGeom prst="rect">
            <a:avLst/>
          </a:prstGeom>
        </p:spPr>
      </p:pic>
    </p:spTree>
    <p:extLst>
      <p:ext uri="{BB962C8B-B14F-4D97-AF65-F5344CB8AC3E}">
        <p14:creationId xmlns:p14="http://schemas.microsoft.com/office/powerpoint/2010/main" val="3079834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Time and kinematics</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6532049" y="1926496"/>
            <a:ext cx="5196686" cy="4222588"/>
          </a:xfrm>
        </p:spPr>
        <p:txBody>
          <a:bodyPr vert="horz" lIns="91440" tIns="45720" rIns="91440" bIns="45720" rtlCol="0" anchor="t">
            <a:normAutofit/>
          </a:bodyPr>
          <a:lstStyle/>
          <a:p>
            <a:pPr marL="305435" indent="-305435"/>
            <a:r>
              <a:rPr lang="en-US">
                <a:ea typeface="+mn-lt"/>
                <a:cs typeface="+mn-lt"/>
              </a:rPr>
              <a:t>The feature queue module will cache some features over time. Insert a video module that will fuse the cache information temporally. </a:t>
            </a:r>
            <a:endParaRPr lang="en-US"/>
          </a:p>
          <a:p>
            <a:pPr marL="629920" lvl="1" indent="-305435"/>
            <a:r>
              <a:rPr lang="en-US">
                <a:ea typeface="+mn-lt"/>
                <a:cs typeface="+mn-lt"/>
              </a:rPr>
              <a:t>Kinematics are also fed in- which tell how the car is moving.</a:t>
            </a:r>
            <a:endParaRPr lang="en-US"/>
          </a:p>
          <a:p>
            <a:pPr marL="305435" indent="-305435"/>
            <a:r>
              <a:rPr lang="en-US">
                <a:ea typeface="+mn-lt"/>
                <a:cs typeface="+mn-lt"/>
              </a:rPr>
              <a:t>Feature queue is concatenating features over time, how the car has moved, positional encodings and camera features. </a:t>
            </a:r>
          </a:p>
          <a:p>
            <a:pPr marL="305435" indent="-305435"/>
            <a:endParaRPr lang="en-US" dirty="0"/>
          </a:p>
        </p:txBody>
      </p:sp>
      <p:pic>
        <p:nvPicPr>
          <p:cNvPr id="4" name="Picture 4">
            <a:extLst>
              <a:ext uri="{FF2B5EF4-FFF2-40B4-BE49-F238E27FC236}">
                <a16:creationId xmlns:a16="http://schemas.microsoft.com/office/drawing/2014/main" id="{CBF5F971-EBA6-442C-AD80-07B6C756990C}"/>
              </a:ext>
            </a:extLst>
          </p:cNvPr>
          <p:cNvPicPr>
            <a:picLocks noChangeAspect="1"/>
          </p:cNvPicPr>
          <p:nvPr/>
        </p:nvPicPr>
        <p:blipFill>
          <a:blip r:embed="rId2"/>
          <a:stretch>
            <a:fillRect/>
          </a:stretch>
        </p:blipFill>
        <p:spPr>
          <a:xfrm>
            <a:off x="433614" y="1929845"/>
            <a:ext cx="5981699" cy="4794454"/>
          </a:xfrm>
          <a:prstGeom prst="rect">
            <a:avLst/>
          </a:prstGeom>
        </p:spPr>
      </p:pic>
    </p:spTree>
    <p:extLst>
      <p:ext uri="{BB962C8B-B14F-4D97-AF65-F5344CB8AC3E}">
        <p14:creationId xmlns:p14="http://schemas.microsoft.com/office/powerpoint/2010/main" val="2232379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queue</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581192" y="2180496"/>
            <a:ext cx="3146545" cy="4322374"/>
          </a:xfrm>
        </p:spPr>
        <p:txBody>
          <a:bodyPr vert="horz" lIns="91440" tIns="45720" rIns="91440" bIns="45720" rtlCol="0" anchor="t">
            <a:normAutofit/>
          </a:bodyPr>
          <a:lstStyle/>
          <a:p>
            <a:pPr marL="305435" indent="-305435"/>
            <a:r>
              <a:rPr lang="en-US">
                <a:ea typeface="+mn-lt"/>
                <a:cs typeface="+mn-lt"/>
              </a:rPr>
              <a:t>Push and pop mechanism- when do you push?</a:t>
            </a:r>
          </a:p>
          <a:p>
            <a:pPr marL="305435" indent="-305435"/>
            <a:r>
              <a:rPr lang="en-US">
                <a:ea typeface="+mn-lt"/>
                <a:cs typeface="+mn-lt"/>
              </a:rPr>
              <a:t>The car has travelled up from the bottom and is sitting in the left turn lane waiting at a light. </a:t>
            </a:r>
          </a:p>
        </p:txBody>
      </p:sp>
      <p:pic>
        <p:nvPicPr>
          <p:cNvPr id="4" name="Picture 4" descr="Graphical user interface, diagram&#10;&#10;Description automatically generated">
            <a:extLst>
              <a:ext uri="{FF2B5EF4-FFF2-40B4-BE49-F238E27FC236}">
                <a16:creationId xmlns:a16="http://schemas.microsoft.com/office/drawing/2014/main" id="{357EA3CB-7D93-465F-A87E-277DF532334C}"/>
              </a:ext>
            </a:extLst>
          </p:cNvPr>
          <p:cNvPicPr>
            <a:picLocks noChangeAspect="1"/>
          </p:cNvPicPr>
          <p:nvPr/>
        </p:nvPicPr>
        <p:blipFill>
          <a:blip r:embed="rId2"/>
          <a:stretch>
            <a:fillRect/>
          </a:stretch>
        </p:blipFill>
        <p:spPr>
          <a:xfrm>
            <a:off x="4143830" y="1933502"/>
            <a:ext cx="7614556" cy="4732710"/>
          </a:xfrm>
          <a:prstGeom prst="rect">
            <a:avLst/>
          </a:prstGeom>
        </p:spPr>
      </p:pic>
    </p:spTree>
    <p:extLst>
      <p:ext uri="{BB962C8B-B14F-4D97-AF65-F5344CB8AC3E}">
        <p14:creationId xmlns:p14="http://schemas.microsoft.com/office/powerpoint/2010/main" val="273271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36B6-C267-4909-A7FE-E003CC29C8C7}"/>
              </a:ext>
            </a:extLst>
          </p:cNvPr>
          <p:cNvSpPr>
            <a:spLocks noGrp="1"/>
          </p:cNvSpPr>
          <p:nvPr>
            <p:ph type="title"/>
          </p:nvPr>
        </p:nvSpPr>
        <p:spPr/>
        <p:txBody>
          <a:bodyPr/>
          <a:lstStyle/>
          <a:p>
            <a:r>
              <a:rPr lang="en-US"/>
              <a:t>Past memories</a:t>
            </a:r>
          </a:p>
        </p:txBody>
      </p:sp>
      <p:sp>
        <p:nvSpPr>
          <p:cNvPr id="3" name="Content Placeholder 2">
            <a:extLst>
              <a:ext uri="{FF2B5EF4-FFF2-40B4-BE49-F238E27FC236}">
                <a16:creationId xmlns:a16="http://schemas.microsoft.com/office/drawing/2014/main" id="{88BCE43E-B7E9-4761-86BB-E174B02C54CF}"/>
              </a:ext>
            </a:extLst>
          </p:cNvPr>
          <p:cNvSpPr>
            <a:spLocks noGrp="1"/>
          </p:cNvSpPr>
          <p:nvPr>
            <p:ph idx="1"/>
          </p:nvPr>
        </p:nvSpPr>
        <p:spPr>
          <a:xfrm>
            <a:off x="581192" y="2180496"/>
            <a:ext cx="5196686" cy="4503802"/>
          </a:xfrm>
        </p:spPr>
        <p:txBody>
          <a:bodyPr vert="horz" lIns="91440" tIns="45720" rIns="91440" bIns="45720" rtlCol="0" anchor="t">
            <a:normAutofit/>
          </a:bodyPr>
          <a:lstStyle/>
          <a:p>
            <a:pPr marL="305435" indent="-305435"/>
            <a:r>
              <a:rPr lang="en-US">
                <a:ea typeface="+mn-lt"/>
                <a:cs typeface="+mn-lt"/>
              </a:rPr>
              <a:t>Features are entered into the queue every 27ms. Even if a car is occluded, the network has a memory that a vehicle was present.</a:t>
            </a:r>
          </a:p>
          <a:p>
            <a:pPr marL="305435" indent="-305435"/>
            <a:r>
              <a:rPr lang="en-US">
                <a:ea typeface="+mn-lt"/>
                <a:cs typeface="+mn-lt"/>
              </a:rPr>
              <a:t>A space-based queue feeds information as the vehicle moves. In this case, the network has a memory that it is in a turn lane, and there is a lane to the right that will continue going straight.</a:t>
            </a:r>
          </a:p>
        </p:txBody>
      </p:sp>
      <p:pic>
        <p:nvPicPr>
          <p:cNvPr id="4" name="Picture 4" descr="A picture containing text, electronics&#10;&#10;Description automatically generated">
            <a:extLst>
              <a:ext uri="{FF2B5EF4-FFF2-40B4-BE49-F238E27FC236}">
                <a16:creationId xmlns:a16="http://schemas.microsoft.com/office/drawing/2014/main" id="{F2634AB5-79CD-4351-9278-3D631F800917}"/>
              </a:ext>
            </a:extLst>
          </p:cNvPr>
          <p:cNvPicPr>
            <a:picLocks noChangeAspect="1"/>
          </p:cNvPicPr>
          <p:nvPr/>
        </p:nvPicPr>
        <p:blipFill>
          <a:blip r:embed="rId2"/>
          <a:stretch>
            <a:fillRect/>
          </a:stretch>
        </p:blipFill>
        <p:spPr>
          <a:xfrm>
            <a:off x="5949043" y="1925969"/>
            <a:ext cx="5800271" cy="4756846"/>
          </a:xfrm>
          <a:prstGeom prst="rect">
            <a:avLst/>
          </a:prstGeom>
        </p:spPr>
      </p:pic>
    </p:spTree>
    <p:extLst>
      <p:ext uri="{BB962C8B-B14F-4D97-AF65-F5344CB8AC3E}">
        <p14:creationId xmlns:p14="http://schemas.microsoft.com/office/powerpoint/2010/main" val="740850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D5EB4-5148-4D09-9A97-1A69B76B4E79}"/>
              </a:ext>
            </a:extLst>
          </p:cNvPr>
          <p:cNvSpPr>
            <a:spLocks noGrp="1"/>
          </p:cNvSpPr>
          <p:nvPr>
            <p:ph type="title"/>
          </p:nvPr>
        </p:nvSpPr>
        <p:spPr/>
        <p:txBody>
          <a:bodyPr/>
          <a:lstStyle/>
          <a:p>
            <a:r>
              <a:rPr lang="en-US" dirty="0">
                <a:ea typeface="+mj-lt"/>
                <a:cs typeface="+mj-lt"/>
              </a:rPr>
              <a:t>Deep dive into the autopilot stack</a:t>
            </a:r>
          </a:p>
        </p:txBody>
      </p:sp>
      <p:sp>
        <p:nvSpPr>
          <p:cNvPr id="3" name="Content Placeholder 2">
            <a:extLst>
              <a:ext uri="{FF2B5EF4-FFF2-40B4-BE49-F238E27FC236}">
                <a16:creationId xmlns:a16="http://schemas.microsoft.com/office/drawing/2014/main" id="{67D1DF39-47C3-410C-9840-E7AC4673ACA8}"/>
              </a:ext>
            </a:extLst>
          </p:cNvPr>
          <p:cNvSpPr>
            <a:spLocks noGrp="1"/>
          </p:cNvSpPr>
          <p:nvPr>
            <p:ph idx="1"/>
          </p:nvPr>
        </p:nvSpPr>
        <p:spPr/>
        <p:txBody>
          <a:bodyPr vert="horz" lIns="91440" tIns="45720" rIns="91440" bIns="45720" rtlCol="0" anchor="t">
            <a:normAutofit/>
          </a:bodyPr>
          <a:lstStyle/>
          <a:p>
            <a:pPr marL="305435" indent="-305435"/>
            <a:r>
              <a:rPr lang="en-US" dirty="0">
                <a:ea typeface="+mn-lt"/>
                <a:cs typeface="+mn-lt"/>
              </a:rPr>
              <a:t>8 cameras around the vehicle</a:t>
            </a:r>
          </a:p>
          <a:p>
            <a:pPr marL="305435" indent="-305435"/>
            <a:r>
              <a:rPr lang="en-US" dirty="0">
                <a:ea typeface="+mn-lt"/>
                <a:cs typeface="+mn-lt"/>
              </a:rPr>
              <a:t>Process in real time into what Tesla calls the “Vector Space” - a 3D representation of everything that is ‘seen’. Object position, orientation, depth, velocity, etc.</a:t>
            </a:r>
          </a:p>
        </p:txBody>
      </p:sp>
      <p:pic>
        <p:nvPicPr>
          <p:cNvPr id="4" name="Picture 4" descr="A picture containing graphical user interface&#10;&#10;Description automatically generated">
            <a:extLst>
              <a:ext uri="{FF2B5EF4-FFF2-40B4-BE49-F238E27FC236}">
                <a16:creationId xmlns:a16="http://schemas.microsoft.com/office/drawing/2014/main" id="{47D027D2-208C-4677-9295-BD7AA170D660}"/>
              </a:ext>
            </a:extLst>
          </p:cNvPr>
          <p:cNvPicPr>
            <a:picLocks noChangeAspect="1"/>
          </p:cNvPicPr>
          <p:nvPr/>
        </p:nvPicPr>
        <p:blipFill>
          <a:blip r:embed="rId2"/>
          <a:stretch>
            <a:fillRect/>
          </a:stretch>
        </p:blipFill>
        <p:spPr>
          <a:xfrm>
            <a:off x="1471961" y="3318796"/>
            <a:ext cx="9554736" cy="3417091"/>
          </a:xfrm>
          <a:prstGeom prst="rect">
            <a:avLst/>
          </a:prstGeom>
        </p:spPr>
      </p:pic>
    </p:spTree>
    <p:extLst>
      <p:ext uri="{BB962C8B-B14F-4D97-AF65-F5344CB8AC3E}">
        <p14:creationId xmlns:p14="http://schemas.microsoft.com/office/powerpoint/2010/main" val="3034167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Video Neural Network architecture</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7067263" y="1935567"/>
            <a:ext cx="4679616" cy="3678303"/>
          </a:xfrm>
        </p:spPr>
        <p:txBody>
          <a:bodyPr vert="horz" lIns="91440" tIns="45720" rIns="91440" bIns="45720" rtlCol="0" anchor="t">
            <a:normAutofit/>
          </a:bodyPr>
          <a:lstStyle/>
          <a:p>
            <a:pPr marL="305435" indent="-305435"/>
            <a:r>
              <a:rPr lang="en-US">
                <a:ea typeface="+mn-lt"/>
                <a:cs typeface="+mn-lt"/>
              </a:rPr>
              <a:t>3D Convolutions, Transformers (Axial Transformers) and Recurrent Neural Networks.</a:t>
            </a:r>
          </a:p>
        </p:txBody>
      </p:sp>
      <p:pic>
        <p:nvPicPr>
          <p:cNvPr id="4" name="Picture 4" descr="Graphical user interface, diagram&#10;&#10;Description automatically generated">
            <a:extLst>
              <a:ext uri="{FF2B5EF4-FFF2-40B4-BE49-F238E27FC236}">
                <a16:creationId xmlns:a16="http://schemas.microsoft.com/office/drawing/2014/main" id="{3C18BE3C-84A0-4A13-BC6C-68EAE876492B}"/>
              </a:ext>
            </a:extLst>
          </p:cNvPr>
          <p:cNvPicPr>
            <a:picLocks noChangeAspect="1"/>
          </p:cNvPicPr>
          <p:nvPr/>
        </p:nvPicPr>
        <p:blipFill>
          <a:blip r:embed="rId2"/>
          <a:stretch>
            <a:fillRect/>
          </a:stretch>
        </p:blipFill>
        <p:spPr>
          <a:xfrm>
            <a:off x="441317" y="1932453"/>
            <a:ext cx="6489699" cy="4851709"/>
          </a:xfrm>
          <a:prstGeom prst="rect">
            <a:avLst/>
          </a:prstGeom>
        </p:spPr>
      </p:pic>
    </p:spTree>
    <p:extLst>
      <p:ext uri="{BB962C8B-B14F-4D97-AF65-F5344CB8AC3E}">
        <p14:creationId xmlns:p14="http://schemas.microsoft.com/office/powerpoint/2010/main" val="1601568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Spacial RNN</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p:txBody>
          <a:bodyPr/>
          <a:lstStyle/>
          <a:p>
            <a:pPr marL="305435" indent="-305435"/>
            <a:r>
              <a:rPr lang="en-US">
                <a:ea typeface="+mn-lt"/>
                <a:cs typeface="+mn-lt"/>
              </a:rPr>
              <a:t>Tesla has settled on a Spacial RNN. </a:t>
            </a:r>
            <a:endParaRPr lang="en-US"/>
          </a:p>
          <a:p>
            <a:pPr marL="305435" indent="-305435"/>
            <a:r>
              <a:rPr lang="en-US">
                <a:ea typeface="+mn-lt"/>
                <a:cs typeface="+mn-lt"/>
              </a:rPr>
              <a:t>Since the car is driving on a two-dimensional surface, we can organize the hidden state into a two-dimensional lattice. </a:t>
            </a:r>
          </a:p>
          <a:p>
            <a:pPr marL="305435" indent="-305435"/>
            <a:r>
              <a:rPr lang="en-US">
                <a:ea typeface="+mn-lt"/>
                <a:cs typeface="+mn-lt"/>
              </a:rPr>
              <a:t>This allows us to only update the parts that are near the car, or where the car has visibility. </a:t>
            </a:r>
          </a:p>
          <a:p>
            <a:pPr marL="305435" indent="-305435"/>
            <a:r>
              <a:rPr lang="en-US">
                <a:ea typeface="+mn-lt"/>
                <a:cs typeface="+mn-lt"/>
              </a:rPr>
              <a:t>The kinematics to update the position of the car in the hidden features grid.</a:t>
            </a:r>
            <a:endParaRPr lang="en-US"/>
          </a:p>
        </p:txBody>
      </p:sp>
    </p:spTree>
    <p:extLst>
      <p:ext uri="{BB962C8B-B14F-4D97-AF65-F5344CB8AC3E}">
        <p14:creationId xmlns:p14="http://schemas.microsoft.com/office/powerpoint/2010/main" val="3972234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Vehicle movement and latice updates </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0EFDA13E-9479-43AC-89A0-EE19A4A4829D}"/>
              </a:ext>
            </a:extLst>
          </p:cNvPr>
          <p:cNvPicPr>
            <a:picLocks noChangeAspect="1"/>
          </p:cNvPicPr>
          <p:nvPr/>
        </p:nvPicPr>
        <p:blipFill>
          <a:blip r:embed="rId2"/>
          <a:stretch>
            <a:fillRect/>
          </a:stretch>
        </p:blipFill>
        <p:spPr>
          <a:xfrm>
            <a:off x="1019149" y="1938952"/>
            <a:ext cx="4457699" cy="4286382"/>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68CA332E-825A-42F2-B0ED-F4FC4E9C6734}"/>
              </a:ext>
            </a:extLst>
          </p:cNvPr>
          <p:cNvPicPr>
            <a:picLocks noChangeAspect="1"/>
          </p:cNvPicPr>
          <p:nvPr/>
        </p:nvPicPr>
        <p:blipFill>
          <a:blip r:embed="rId3"/>
          <a:stretch>
            <a:fillRect/>
          </a:stretch>
        </p:blipFill>
        <p:spPr>
          <a:xfrm>
            <a:off x="7136373" y="1917303"/>
            <a:ext cx="4031341" cy="4326767"/>
          </a:xfrm>
          <a:prstGeom prst="rect">
            <a:avLst/>
          </a:prstGeom>
        </p:spPr>
      </p:pic>
      <p:sp>
        <p:nvSpPr>
          <p:cNvPr id="8" name="Arrow: Right 7">
            <a:extLst>
              <a:ext uri="{FF2B5EF4-FFF2-40B4-BE49-F238E27FC236}">
                <a16:creationId xmlns:a16="http://schemas.microsoft.com/office/drawing/2014/main" id="{8AEF7C5C-FA68-4BE6-ABC9-6689F6F7774A}"/>
              </a:ext>
            </a:extLst>
          </p:cNvPr>
          <p:cNvSpPr/>
          <p:nvPr/>
        </p:nvSpPr>
        <p:spPr>
          <a:xfrm>
            <a:off x="5782919" y="3990274"/>
            <a:ext cx="981559" cy="490779"/>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784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36B6-C267-4909-A7FE-E003CC29C8C7}"/>
              </a:ext>
            </a:extLst>
          </p:cNvPr>
          <p:cNvSpPr>
            <a:spLocks noGrp="1"/>
          </p:cNvSpPr>
          <p:nvPr>
            <p:ph type="title"/>
          </p:nvPr>
        </p:nvSpPr>
        <p:spPr/>
        <p:txBody>
          <a:bodyPr/>
          <a:lstStyle/>
          <a:p>
            <a:r>
              <a:rPr lang="en-US"/>
              <a:t>Lattice updates</a:t>
            </a:r>
          </a:p>
        </p:txBody>
      </p:sp>
      <p:sp>
        <p:nvSpPr>
          <p:cNvPr id="3" name="Content Placeholder 2">
            <a:extLst>
              <a:ext uri="{FF2B5EF4-FFF2-40B4-BE49-F238E27FC236}">
                <a16:creationId xmlns:a16="http://schemas.microsoft.com/office/drawing/2014/main" id="{88BCE43E-B7E9-4761-86BB-E174B02C54CF}"/>
              </a:ext>
            </a:extLst>
          </p:cNvPr>
          <p:cNvSpPr>
            <a:spLocks noGrp="1"/>
          </p:cNvSpPr>
          <p:nvPr>
            <p:ph idx="1"/>
          </p:nvPr>
        </p:nvSpPr>
        <p:spPr/>
        <p:txBody>
          <a:bodyPr/>
          <a:lstStyle/>
          <a:p>
            <a:pPr marL="305435" indent="-305435"/>
            <a:r>
              <a:rPr lang="en-US">
                <a:ea typeface="+mn-lt"/>
                <a:cs typeface="+mn-lt"/>
              </a:rPr>
              <a:t>Only updating those parts of the RNN that are located ‘close’ to the car. </a:t>
            </a:r>
            <a:endParaRPr lang="en-US"/>
          </a:p>
          <a:p>
            <a:pPr marL="305435" indent="-305435"/>
            <a:r>
              <a:rPr lang="en-US">
                <a:ea typeface="+mn-lt"/>
                <a:cs typeface="+mn-lt"/>
              </a:rPr>
              <a:t>The next slide shows a visualization of channels of the hidden state of this RNN. </a:t>
            </a:r>
          </a:p>
          <a:p>
            <a:pPr marL="305435" indent="-305435"/>
            <a:r>
              <a:rPr lang="en-US">
                <a:ea typeface="+mn-lt"/>
                <a:cs typeface="+mn-lt"/>
              </a:rPr>
              <a:t>Some channels are tracking certain aspects of the road- center, edges, lines. The RNN is keeping track over time. </a:t>
            </a:r>
          </a:p>
          <a:p>
            <a:pPr marL="305435" indent="-305435"/>
            <a:r>
              <a:rPr lang="en-US">
                <a:ea typeface="+mn-lt"/>
                <a:cs typeface="+mn-lt"/>
              </a:rPr>
              <a:t>The NN has the power to selectively read and write to this memory. So if there is a car occluding the view, the system can wait until there is a clear view, to update that part of memory.</a:t>
            </a:r>
            <a:endParaRPr lang="en-US"/>
          </a:p>
        </p:txBody>
      </p:sp>
    </p:spTree>
    <p:extLst>
      <p:ext uri="{BB962C8B-B14F-4D97-AF65-F5344CB8AC3E}">
        <p14:creationId xmlns:p14="http://schemas.microsoft.com/office/powerpoint/2010/main" val="4136380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endParaRPr lang="en-US"/>
          </a:p>
        </p:txBody>
      </p:sp>
      <p:pic>
        <p:nvPicPr>
          <p:cNvPr id="4" name="Picture 4" descr="A picture containing diagram&#10;&#10;Description automatically generated">
            <a:extLst>
              <a:ext uri="{FF2B5EF4-FFF2-40B4-BE49-F238E27FC236}">
                <a16:creationId xmlns:a16="http://schemas.microsoft.com/office/drawing/2014/main" id="{EDEE2F54-E16C-49A6-B2CE-749DA90CE356}"/>
              </a:ext>
            </a:extLst>
          </p:cNvPr>
          <p:cNvPicPr>
            <a:picLocks noChangeAspect="1"/>
          </p:cNvPicPr>
          <p:nvPr/>
        </p:nvPicPr>
        <p:blipFill>
          <a:blip r:embed="rId2"/>
          <a:stretch>
            <a:fillRect/>
          </a:stretch>
        </p:blipFill>
        <p:spPr>
          <a:xfrm>
            <a:off x="1797096" y="935248"/>
            <a:ext cx="8594270" cy="5729513"/>
          </a:xfrm>
          <a:prstGeom prst="rect">
            <a:avLst/>
          </a:prstGeom>
        </p:spPr>
      </p:pic>
    </p:spTree>
    <p:extLst>
      <p:ext uri="{BB962C8B-B14F-4D97-AF65-F5344CB8AC3E}">
        <p14:creationId xmlns:p14="http://schemas.microsoft.com/office/powerpoint/2010/main" val="642844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Video and RNN</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8464262" y="2135139"/>
            <a:ext cx="3355188" cy="3678303"/>
          </a:xfrm>
        </p:spPr>
        <p:txBody>
          <a:bodyPr vert="horz" lIns="91440" tIns="45720" rIns="91440" bIns="45720" rtlCol="0" anchor="t">
            <a:normAutofit/>
          </a:bodyPr>
          <a:lstStyle/>
          <a:p>
            <a:pPr marL="305435" indent="-305435"/>
            <a:r>
              <a:rPr lang="en-US"/>
              <a:t>This is in the space of features of a RNN.</a:t>
            </a:r>
            <a:endParaRPr lang="en-US">
              <a:ea typeface="+mn-lt"/>
              <a:cs typeface="+mn-lt"/>
            </a:endParaRPr>
          </a:p>
          <a:p>
            <a:pPr marL="305435" indent="-305435"/>
            <a:r>
              <a:rPr lang="en-US"/>
              <a:t>It is possible to make out details of road boundaries and lanes.</a:t>
            </a:r>
          </a:p>
        </p:txBody>
      </p:sp>
      <p:pic>
        <p:nvPicPr>
          <p:cNvPr id="4" name="Picture 4" descr="A picture containing diagram&#10;&#10;Description automatically generated">
            <a:extLst>
              <a:ext uri="{FF2B5EF4-FFF2-40B4-BE49-F238E27FC236}">
                <a16:creationId xmlns:a16="http://schemas.microsoft.com/office/drawing/2014/main" id="{D6E05821-3321-45D4-A01B-EF4BCE51D751}"/>
              </a:ext>
            </a:extLst>
          </p:cNvPr>
          <p:cNvPicPr>
            <a:picLocks noChangeAspect="1"/>
          </p:cNvPicPr>
          <p:nvPr/>
        </p:nvPicPr>
        <p:blipFill>
          <a:blip r:embed="rId2"/>
          <a:stretch>
            <a:fillRect/>
          </a:stretch>
        </p:blipFill>
        <p:spPr>
          <a:xfrm>
            <a:off x="433614" y="1932407"/>
            <a:ext cx="7823199" cy="4707685"/>
          </a:xfrm>
          <a:prstGeom prst="rect">
            <a:avLst/>
          </a:prstGeom>
        </p:spPr>
      </p:pic>
    </p:spTree>
    <p:extLst>
      <p:ext uri="{BB962C8B-B14F-4D97-AF65-F5344CB8AC3E}">
        <p14:creationId xmlns:p14="http://schemas.microsoft.com/office/powerpoint/2010/main" val="146774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36B6-C267-4909-A7FE-E003CC29C8C7}"/>
              </a:ext>
            </a:extLst>
          </p:cNvPr>
          <p:cNvSpPr>
            <a:spLocks noGrp="1"/>
          </p:cNvSpPr>
          <p:nvPr>
            <p:ph type="title"/>
          </p:nvPr>
        </p:nvSpPr>
        <p:spPr/>
        <p:txBody>
          <a:bodyPr/>
          <a:lstStyle/>
          <a:p>
            <a:r>
              <a:rPr lang="en-US"/>
              <a:t>Temporary Occulsion</a:t>
            </a:r>
          </a:p>
        </p:txBody>
      </p:sp>
      <p:sp>
        <p:nvSpPr>
          <p:cNvPr id="3" name="Content Placeholder 2">
            <a:extLst>
              <a:ext uri="{FF2B5EF4-FFF2-40B4-BE49-F238E27FC236}">
                <a16:creationId xmlns:a16="http://schemas.microsoft.com/office/drawing/2014/main" id="{88BCE43E-B7E9-4761-86BB-E174B02C54CF}"/>
              </a:ext>
            </a:extLst>
          </p:cNvPr>
          <p:cNvSpPr>
            <a:spLocks noGrp="1"/>
          </p:cNvSpPr>
          <p:nvPr>
            <p:ph idx="1"/>
          </p:nvPr>
        </p:nvSpPr>
        <p:spPr/>
        <p:txBody>
          <a:bodyPr vert="horz" lIns="91440" tIns="45720" rIns="91440" bIns="45720" rtlCol="0" anchor="t">
            <a:normAutofit/>
          </a:bodyPr>
          <a:lstStyle/>
          <a:p>
            <a:pPr marL="305435" indent="-305435"/>
            <a:r>
              <a:rPr lang="en-US">
                <a:ea typeface="+mn-lt"/>
                <a:cs typeface="+mn-lt"/>
              </a:rPr>
              <a:t>Improved robustness to temporary occlusion</a:t>
            </a:r>
          </a:p>
          <a:p>
            <a:pPr marL="305435" indent="-305435"/>
            <a:r>
              <a:rPr lang="en-US">
                <a:ea typeface="+mn-lt"/>
                <a:cs typeface="+mn-lt"/>
              </a:rPr>
              <a:t>The single frame (orange) system drops the cars ahead at the light when a truck passes in front of the vehicle and then struggles to re-identify and position the cars as the truck pulls around.</a:t>
            </a:r>
          </a:p>
          <a:p>
            <a:pPr marL="305435" indent="-305435"/>
            <a:endParaRPr lang="en-US" dirty="0"/>
          </a:p>
        </p:txBody>
      </p:sp>
      <p:pic>
        <p:nvPicPr>
          <p:cNvPr id="4" name="Picture 4" descr="Graphical user interface&#10;&#10;Description automatically generated">
            <a:extLst>
              <a:ext uri="{FF2B5EF4-FFF2-40B4-BE49-F238E27FC236}">
                <a16:creationId xmlns:a16="http://schemas.microsoft.com/office/drawing/2014/main" id="{1B1708B6-99BD-4273-86D6-7536F4F7F4B9}"/>
              </a:ext>
            </a:extLst>
          </p:cNvPr>
          <p:cNvPicPr>
            <a:picLocks noChangeAspect="1"/>
          </p:cNvPicPr>
          <p:nvPr/>
        </p:nvPicPr>
        <p:blipFill>
          <a:blip r:embed="rId2"/>
          <a:stretch>
            <a:fillRect/>
          </a:stretch>
        </p:blipFill>
        <p:spPr>
          <a:xfrm>
            <a:off x="321835" y="3337033"/>
            <a:ext cx="3604986" cy="2699794"/>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CD06CFF1-7DEB-4BBD-879B-87AB473167C6}"/>
              </a:ext>
            </a:extLst>
          </p:cNvPr>
          <p:cNvPicPr>
            <a:picLocks noChangeAspect="1"/>
          </p:cNvPicPr>
          <p:nvPr/>
        </p:nvPicPr>
        <p:blipFill>
          <a:blip r:embed="rId3"/>
          <a:stretch>
            <a:fillRect/>
          </a:stretch>
        </p:blipFill>
        <p:spPr>
          <a:xfrm>
            <a:off x="4203639" y="3332583"/>
            <a:ext cx="3713843" cy="2693474"/>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59253698-9302-495D-B43A-E495A5B37A8C}"/>
              </a:ext>
            </a:extLst>
          </p:cNvPr>
          <p:cNvPicPr>
            <a:picLocks noChangeAspect="1"/>
          </p:cNvPicPr>
          <p:nvPr/>
        </p:nvPicPr>
        <p:blipFill>
          <a:blip r:embed="rId4"/>
          <a:stretch>
            <a:fillRect/>
          </a:stretch>
        </p:blipFill>
        <p:spPr>
          <a:xfrm>
            <a:off x="8159550" y="3329621"/>
            <a:ext cx="3595914" cy="2693248"/>
          </a:xfrm>
          <a:prstGeom prst="rect">
            <a:avLst/>
          </a:prstGeom>
        </p:spPr>
      </p:pic>
    </p:spTree>
    <p:extLst>
      <p:ext uri="{BB962C8B-B14F-4D97-AF65-F5344CB8AC3E}">
        <p14:creationId xmlns:p14="http://schemas.microsoft.com/office/powerpoint/2010/main" val="3206029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Predicting depth and velocity</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581192" y="2180496"/>
            <a:ext cx="4924544" cy="3678303"/>
          </a:xfrm>
        </p:spPr>
        <p:txBody>
          <a:bodyPr vert="horz" lIns="91440" tIns="45720" rIns="91440" bIns="45720" rtlCol="0" anchor="t">
            <a:normAutofit/>
          </a:bodyPr>
          <a:lstStyle/>
          <a:p>
            <a:pPr marL="305435" indent="-305435"/>
            <a:r>
              <a:rPr lang="en-US">
                <a:ea typeface="+mn-lt"/>
                <a:cs typeface="+mn-lt"/>
              </a:rPr>
              <a:t>Green indicates radar distance and velocity, orange is single frame prediction and the video module in blue. </a:t>
            </a:r>
          </a:p>
        </p:txBody>
      </p:sp>
      <p:pic>
        <p:nvPicPr>
          <p:cNvPr id="4" name="Picture 4" descr="Chart&#10;&#10;Description automatically generated">
            <a:extLst>
              <a:ext uri="{FF2B5EF4-FFF2-40B4-BE49-F238E27FC236}">
                <a16:creationId xmlns:a16="http://schemas.microsoft.com/office/drawing/2014/main" id="{FD03A1BC-96AA-491A-AABE-CBB04E5848AB}"/>
              </a:ext>
            </a:extLst>
          </p:cNvPr>
          <p:cNvPicPr>
            <a:picLocks noChangeAspect="1"/>
          </p:cNvPicPr>
          <p:nvPr/>
        </p:nvPicPr>
        <p:blipFill>
          <a:blip r:embed="rId2"/>
          <a:stretch>
            <a:fillRect/>
          </a:stretch>
        </p:blipFill>
        <p:spPr>
          <a:xfrm>
            <a:off x="5867401" y="2033904"/>
            <a:ext cx="5881914" cy="4513763"/>
          </a:xfrm>
          <a:prstGeom prst="rect">
            <a:avLst/>
          </a:prstGeom>
        </p:spPr>
      </p:pic>
    </p:spTree>
    <p:extLst>
      <p:ext uri="{BB962C8B-B14F-4D97-AF65-F5344CB8AC3E}">
        <p14:creationId xmlns:p14="http://schemas.microsoft.com/office/powerpoint/2010/main" val="1804884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498B-EC0D-4D3D-8674-EA68FBE8F7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844593-D454-4D98-ACAD-1B4066DAE741}"/>
              </a:ext>
            </a:extLst>
          </p:cNvPr>
          <p:cNvSpPr>
            <a:spLocks noGrp="1"/>
          </p:cNvSpPr>
          <p:nvPr>
            <p:ph idx="1"/>
          </p:nvPr>
        </p:nvSpPr>
        <p:spPr/>
        <p:txBody>
          <a:bodyPr/>
          <a:lstStyle/>
          <a:p>
            <a:pPr marL="305435" indent="-305435"/>
            <a:r>
              <a:rPr lang="en-US">
                <a:ea typeface="+mn-lt"/>
                <a:cs typeface="+mn-lt"/>
              </a:rPr>
              <a:t>Raw video images, rectification layer calibrates and common virtual camera, RegNets process features at different scales, fuse the multi-scale information with BiFPN, Transformer module to re-represent in a vector space, Feature Queue introduces time or space, Video queue maps into a two-dimensional plane, and then continues into the branching structure of the hydra head. Trunks and heads for the different tasks. Enhancements include fusing space or time earlier in the pipeline. Outputs are dense rasters, which are expensive to post-process in the car, not ideal given the latency requirements. </a:t>
            </a:r>
          </a:p>
        </p:txBody>
      </p:sp>
    </p:spTree>
    <p:extLst>
      <p:ext uri="{BB962C8B-B14F-4D97-AF65-F5344CB8AC3E}">
        <p14:creationId xmlns:p14="http://schemas.microsoft.com/office/powerpoint/2010/main" val="3214592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6A-8FD9-458D-AD6C-141CD9F90522}"/>
              </a:ext>
            </a:extLst>
          </p:cNvPr>
          <p:cNvSpPr>
            <a:spLocks noGrp="1"/>
          </p:cNvSpPr>
          <p:nvPr>
            <p:ph type="title"/>
          </p:nvPr>
        </p:nvSpPr>
        <p:spPr/>
        <p:txBody>
          <a:bodyPr/>
          <a:lstStyle/>
          <a:p>
            <a:r>
              <a:rPr lang="en-US"/>
              <a:t>Putting it all together</a:t>
            </a:r>
          </a:p>
        </p:txBody>
      </p:sp>
      <p:pic>
        <p:nvPicPr>
          <p:cNvPr id="4" name="Picture 4">
            <a:extLst>
              <a:ext uri="{FF2B5EF4-FFF2-40B4-BE49-F238E27FC236}">
                <a16:creationId xmlns:a16="http://schemas.microsoft.com/office/drawing/2014/main" id="{95DBB008-180F-4BA5-A0A2-D6DBB9207604}"/>
              </a:ext>
            </a:extLst>
          </p:cNvPr>
          <p:cNvPicPr>
            <a:picLocks noChangeAspect="1"/>
          </p:cNvPicPr>
          <p:nvPr/>
        </p:nvPicPr>
        <p:blipFill>
          <a:blip r:embed="rId2"/>
          <a:stretch>
            <a:fillRect/>
          </a:stretch>
        </p:blipFill>
        <p:spPr>
          <a:xfrm>
            <a:off x="1331687" y="1957315"/>
            <a:ext cx="9528628" cy="4730441"/>
          </a:xfrm>
          <a:prstGeom prst="rect">
            <a:avLst/>
          </a:prstGeom>
        </p:spPr>
      </p:pic>
    </p:spTree>
    <p:extLst>
      <p:ext uri="{BB962C8B-B14F-4D97-AF65-F5344CB8AC3E}">
        <p14:creationId xmlns:p14="http://schemas.microsoft.com/office/powerpoint/2010/main" val="1303601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917B-8EA2-4C51-A351-92B36C28FAF6}"/>
              </a:ext>
            </a:extLst>
          </p:cNvPr>
          <p:cNvSpPr>
            <a:spLocks noGrp="1"/>
          </p:cNvSpPr>
          <p:nvPr>
            <p:ph type="title"/>
          </p:nvPr>
        </p:nvSpPr>
        <p:spPr/>
        <p:txBody>
          <a:bodyPr/>
          <a:lstStyle/>
          <a:p>
            <a:r>
              <a:rPr lang="en-US" dirty="0"/>
              <a:t>Synthetic animal</a:t>
            </a:r>
          </a:p>
        </p:txBody>
      </p:sp>
      <p:sp>
        <p:nvSpPr>
          <p:cNvPr id="3" name="Content Placeholder 2">
            <a:extLst>
              <a:ext uri="{FF2B5EF4-FFF2-40B4-BE49-F238E27FC236}">
                <a16:creationId xmlns:a16="http://schemas.microsoft.com/office/drawing/2014/main" id="{A190242B-237F-4B0F-A6B6-4D77EF4CF3B5}"/>
              </a:ext>
            </a:extLst>
          </p:cNvPr>
          <p:cNvSpPr>
            <a:spLocks noGrp="1"/>
          </p:cNvSpPr>
          <p:nvPr>
            <p:ph idx="1"/>
          </p:nvPr>
        </p:nvSpPr>
        <p:spPr/>
        <p:txBody>
          <a:bodyPr vert="horz" lIns="91440" tIns="45720" rIns="91440" bIns="45720" rtlCol="0" anchor="t">
            <a:normAutofit/>
          </a:bodyPr>
          <a:lstStyle/>
          <a:p>
            <a:pPr marL="305435" indent="-305435"/>
            <a:r>
              <a:rPr lang="en-US" dirty="0">
                <a:ea typeface="+mn-lt"/>
                <a:cs typeface="+mn-lt"/>
              </a:rPr>
              <a:t>Building a synthetic animal from the ground up. Moves around, senses the environment, moves autonomously, acts intelligently.</a:t>
            </a:r>
          </a:p>
          <a:p>
            <a:pPr marL="305435" indent="-305435"/>
            <a:r>
              <a:rPr lang="en-US" dirty="0">
                <a:ea typeface="+mn-lt"/>
                <a:cs typeface="+mn-lt"/>
              </a:rPr>
              <a:t>Building everything in house.</a:t>
            </a:r>
          </a:p>
          <a:p>
            <a:pPr marL="305435" indent="-305435"/>
            <a:r>
              <a:rPr lang="en-US" dirty="0">
                <a:ea typeface="+mn-lt"/>
                <a:cs typeface="+mn-lt"/>
              </a:rPr>
              <a:t>Synthetic visual cortex.</a:t>
            </a:r>
          </a:p>
          <a:p>
            <a:pPr marL="305435" indent="-305435"/>
            <a:endParaRPr lang="en-US" dirty="0"/>
          </a:p>
        </p:txBody>
      </p:sp>
      <p:pic>
        <p:nvPicPr>
          <p:cNvPr id="4" name="Picture 4" descr="Diagram, schematic&#10;&#10;Description automatically generated">
            <a:extLst>
              <a:ext uri="{FF2B5EF4-FFF2-40B4-BE49-F238E27FC236}">
                <a16:creationId xmlns:a16="http://schemas.microsoft.com/office/drawing/2014/main" id="{333F16D6-9635-40CE-A038-83E9FC2C14E2}"/>
              </a:ext>
            </a:extLst>
          </p:cNvPr>
          <p:cNvPicPr>
            <a:picLocks noChangeAspect="1"/>
          </p:cNvPicPr>
          <p:nvPr/>
        </p:nvPicPr>
        <p:blipFill>
          <a:blip r:embed="rId2"/>
          <a:stretch>
            <a:fillRect/>
          </a:stretch>
        </p:blipFill>
        <p:spPr>
          <a:xfrm>
            <a:off x="4798742" y="2581595"/>
            <a:ext cx="6674004" cy="4157371"/>
          </a:xfrm>
          <a:prstGeom prst="rect">
            <a:avLst/>
          </a:prstGeom>
        </p:spPr>
      </p:pic>
    </p:spTree>
    <p:extLst>
      <p:ext uri="{BB962C8B-B14F-4D97-AF65-F5344CB8AC3E}">
        <p14:creationId xmlns:p14="http://schemas.microsoft.com/office/powerpoint/2010/main" val="2458234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Planning and control</a:t>
            </a:r>
          </a:p>
        </p:txBody>
      </p:sp>
      <p:pic>
        <p:nvPicPr>
          <p:cNvPr id="4" name="Picture 4" descr="Graphical user interface&#10;&#10;Description automatically generated">
            <a:extLst>
              <a:ext uri="{FF2B5EF4-FFF2-40B4-BE49-F238E27FC236}">
                <a16:creationId xmlns:a16="http://schemas.microsoft.com/office/drawing/2014/main" id="{2DF22D40-C5E1-44B1-A802-6D9997C67593}"/>
              </a:ext>
            </a:extLst>
          </p:cNvPr>
          <p:cNvPicPr>
            <a:picLocks noGrp="1" noChangeAspect="1"/>
          </p:cNvPicPr>
          <p:nvPr>
            <p:ph idx="1"/>
          </p:nvPr>
        </p:nvPicPr>
        <p:blipFill>
          <a:blip r:embed="rId2"/>
          <a:stretch>
            <a:fillRect/>
          </a:stretch>
        </p:blipFill>
        <p:spPr>
          <a:xfrm>
            <a:off x="4201790" y="2044425"/>
            <a:ext cx="3788419" cy="4576373"/>
          </a:xfrm>
        </p:spPr>
      </p:pic>
    </p:spTree>
    <p:extLst>
      <p:ext uri="{BB962C8B-B14F-4D97-AF65-F5344CB8AC3E}">
        <p14:creationId xmlns:p14="http://schemas.microsoft.com/office/powerpoint/2010/main" val="109990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planner</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a:xfrm>
            <a:off x="7929049" y="2180496"/>
            <a:ext cx="3681758" cy="3678303"/>
          </a:xfrm>
        </p:spPr>
        <p:txBody>
          <a:bodyPr vert="horz" lIns="91440" tIns="45720" rIns="91440" bIns="45720" rtlCol="0" anchor="t">
            <a:normAutofit/>
          </a:bodyPr>
          <a:lstStyle/>
          <a:p>
            <a:pPr marL="305435" indent="-305435"/>
            <a:r>
              <a:rPr lang="en-US">
                <a:ea typeface="+mn-lt"/>
                <a:cs typeface="+mn-lt"/>
              </a:rPr>
              <a:t>Even early on, the planning software was good at highway driving, but city driving offers many more challenges- crossing vehicles and pedestrians behaving strangely.</a:t>
            </a:r>
          </a:p>
        </p:txBody>
      </p:sp>
      <p:pic>
        <p:nvPicPr>
          <p:cNvPr id="4" name="Picture 4" descr="Graphical user interface, website&#10;&#10;Description automatically generated">
            <a:extLst>
              <a:ext uri="{FF2B5EF4-FFF2-40B4-BE49-F238E27FC236}">
                <a16:creationId xmlns:a16="http://schemas.microsoft.com/office/drawing/2014/main" id="{F4F7AAAE-775D-4832-A730-A3B1DAE00830}"/>
              </a:ext>
            </a:extLst>
          </p:cNvPr>
          <p:cNvPicPr>
            <a:picLocks noChangeAspect="1"/>
          </p:cNvPicPr>
          <p:nvPr/>
        </p:nvPicPr>
        <p:blipFill>
          <a:blip r:embed="rId2"/>
          <a:stretch>
            <a:fillRect/>
          </a:stretch>
        </p:blipFill>
        <p:spPr>
          <a:xfrm>
            <a:off x="433614" y="1962566"/>
            <a:ext cx="7342414" cy="4710867"/>
          </a:xfrm>
          <a:prstGeom prst="rect">
            <a:avLst/>
          </a:prstGeom>
        </p:spPr>
      </p:pic>
    </p:spTree>
    <p:extLst>
      <p:ext uri="{BB962C8B-B14F-4D97-AF65-F5344CB8AC3E}">
        <p14:creationId xmlns:p14="http://schemas.microsoft.com/office/powerpoint/2010/main" val="1850530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498B-EC0D-4D3D-8674-EA68FBE8F789}"/>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94844593-D454-4D98-ACAD-1B4066DAE741}"/>
              </a:ext>
            </a:extLst>
          </p:cNvPr>
          <p:cNvSpPr>
            <a:spLocks noGrp="1"/>
          </p:cNvSpPr>
          <p:nvPr>
            <p:ph idx="1"/>
          </p:nvPr>
        </p:nvSpPr>
        <p:spPr>
          <a:xfrm>
            <a:off x="581192" y="2180496"/>
            <a:ext cx="2892544" cy="3678303"/>
          </a:xfrm>
        </p:spPr>
        <p:txBody>
          <a:bodyPr vert="horz" lIns="91440" tIns="45720" rIns="91440" bIns="45720" rtlCol="0" anchor="t">
            <a:normAutofit lnSpcReduction="10000"/>
          </a:bodyPr>
          <a:lstStyle/>
          <a:p>
            <a:pPr marL="305435" indent="-305435"/>
            <a:r>
              <a:rPr lang="en-US">
                <a:ea typeface="+mn-lt"/>
                <a:cs typeface="+mn-lt"/>
              </a:rPr>
              <a:t>Non-Convex – multiple possible solutions that can be independently good, globally consistent solution is tricky and pockets of local minima that planning can get stuck in.</a:t>
            </a:r>
          </a:p>
          <a:p>
            <a:pPr marL="305435" indent="-305435"/>
            <a:r>
              <a:rPr lang="en-US">
                <a:ea typeface="+mn-lt"/>
                <a:cs typeface="+mn-lt"/>
              </a:rPr>
              <a:t>High-Dimensional – the car needs to plan out 10-15 seconds. It must plan position, acceleration, etc. </a:t>
            </a:r>
          </a:p>
          <a:p>
            <a:pPr marL="305435" indent="-305435"/>
            <a:endParaRPr lang="en-US" dirty="0"/>
          </a:p>
        </p:txBody>
      </p:sp>
      <p:pic>
        <p:nvPicPr>
          <p:cNvPr id="4" name="Picture 4" descr="Text&#10;&#10;Description automatically generated">
            <a:extLst>
              <a:ext uri="{FF2B5EF4-FFF2-40B4-BE49-F238E27FC236}">
                <a16:creationId xmlns:a16="http://schemas.microsoft.com/office/drawing/2014/main" id="{F09F116A-4556-45C3-B912-D9377E09960A}"/>
              </a:ext>
            </a:extLst>
          </p:cNvPr>
          <p:cNvPicPr>
            <a:picLocks noChangeAspect="1"/>
          </p:cNvPicPr>
          <p:nvPr/>
        </p:nvPicPr>
        <p:blipFill>
          <a:blip r:embed="rId2"/>
          <a:stretch>
            <a:fillRect/>
          </a:stretch>
        </p:blipFill>
        <p:spPr>
          <a:xfrm>
            <a:off x="3635828" y="1952911"/>
            <a:ext cx="8122557" cy="3650677"/>
          </a:xfrm>
          <a:prstGeom prst="rect">
            <a:avLst/>
          </a:prstGeom>
        </p:spPr>
      </p:pic>
    </p:spTree>
    <p:extLst>
      <p:ext uri="{BB962C8B-B14F-4D97-AF65-F5344CB8AC3E}">
        <p14:creationId xmlns:p14="http://schemas.microsoft.com/office/powerpoint/2010/main" val="2633602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6A-8FD9-458D-AD6C-141CD9F90522}"/>
              </a:ext>
            </a:extLst>
          </p:cNvPr>
          <p:cNvSpPr>
            <a:spLocks noGrp="1"/>
          </p:cNvSpPr>
          <p:nvPr>
            <p:ph type="title"/>
          </p:nvPr>
        </p:nvSpPr>
        <p:spPr/>
        <p:txBody>
          <a:bodyPr/>
          <a:lstStyle/>
          <a:p>
            <a:r>
              <a:rPr lang="en-US"/>
              <a:t>Go hybrid</a:t>
            </a:r>
          </a:p>
        </p:txBody>
      </p:sp>
      <p:sp>
        <p:nvSpPr>
          <p:cNvPr id="3" name="Content Placeholder 2">
            <a:extLst>
              <a:ext uri="{FF2B5EF4-FFF2-40B4-BE49-F238E27FC236}">
                <a16:creationId xmlns:a16="http://schemas.microsoft.com/office/drawing/2014/main" id="{089A3EFE-29CF-4D63-9FA2-530A8FCAB53C}"/>
              </a:ext>
            </a:extLst>
          </p:cNvPr>
          <p:cNvSpPr>
            <a:spLocks noGrp="1"/>
          </p:cNvSpPr>
          <p:nvPr>
            <p:ph idx="1"/>
          </p:nvPr>
        </p:nvSpPr>
        <p:spPr>
          <a:xfrm>
            <a:off x="581192" y="5201281"/>
            <a:ext cx="11029615" cy="657518"/>
          </a:xfrm>
        </p:spPr>
        <p:txBody>
          <a:bodyPr vert="horz" lIns="91440" tIns="45720" rIns="91440" bIns="45720" rtlCol="0" anchor="b">
            <a:normAutofit/>
          </a:bodyPr>
          <a:lstStyle/>
          <a:p>
            <a:pPr marL="305435" indent="-305435"/>
            <a:r>
              <a:rPr lang="en-US"/>
              <a:t>Hybridb *****</a:t>
            </a:r>
          </a:p>
        </p:txBody>
      </p:sp>
      <p:pic>
        <p:nvPicPr>
          <p:cNvPr id="4" name="Picture 4" descr="Diagram&#10;&#10;Description automatically generated">
            <a:extLst>
              <a:ext uri="{FF2B5EF4-FFF2-40B4-BE49-F238E27FC236}">
                <a16:creationId xmlns:a16="http://schemas.microsoft.com/office/drawing/2014/main" id="{EC1EFA1D-ACEB-4ADD-8445-A9E827688BCE}"/>
              </a:ext>
            </a:extLst>
          </p:cNvPr>
          <p:cNvPicPr>
            <a:picLocks noChangeAspect="1"/>
          </p:cNvPicPr>
          <p:nvPr/>
        </p:nvPicPr>
        <p:blipFill>
          <a:blip r:embed="rId2"/>
          <a:stretch>
            <a:fillRect/>
          </a:stretch>
        </p:blipFill>
        <p:spPr>
          <a:xfrm>
            <a:off x="1213756" y="1884281"/>
            <a:ext cx="9764485" cy="3561152"/>
          </a:xfrm>
          <a:prstGeom prst="rect">
            <a:avLst/>
          </a:prstGeom>
        </p:spPr>
      </p:pic>
    </p:spTree>
    <p:extLst>
      <p:ext uri="{BB962C8B-B14F-4D97-AF65-F5344CB8AC3E}">
        <p14:creationId xmlns:p14="http://schemas.microsoft.com/office/powerpoint/2010/main" val="2455577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Example lane change</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p:txBody>
          <a:bodyPr/>
          <a:lstStyle/>
          <a:p>
            <a:pPr marL="305435" indent="-305435"/>
            <a:r>
              <a:rPr lang="en-US">
                <a:ea typeface="+mn-lt"/>
                <a:cs typeface="+mn-lt"/>
              </a:rPr>
              <a:t>The Tesla planning outlined and in the next example, planning two back-to-back lane changes to make a left turn. In the first example, the car has to break to harshly to affect a left-hand turn.</a:t>
            </a:r>
          </a:p>
        </p:txBody>
      </p:sp>
    </p:spTree>
    <p:extLst>
      <p:ext uri="{BB962C8B-B14F-4D97-AF65-F5344CB8AC3E}">
        <p14:creationId xmlns:p14="http://schemas.microsoft.com/office/powerpoint/2010/main" val="3273288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498B-EC0D-4D3D-8674-EA68FBE8F789}"/>
              </a:ext>
            </a:extLst>
          </p:cNvPr>
          <p:cNvSpPr>
            <a:spLocks noGrp="1"/>
          </p:cNvSpPr>
          <p:nvPr>
            <p:ph type="title"/>
          </p:nvPr>
        </p:nvSpPr>
        <p:spPr/>
        <p:txBody>
          <a:bodyPr/>
          <a:lstStyle/>
          <a:p>
            <a:r>
              <a:rPr lang="en-US"/>
              <a:t>Lane plan one</a:t>
            </a:r>
          </a:p>
        </p:txBody>
      </p:sp>
      <p:sp>
        <p:nvSpPr>
          <p:cNvPr id="3" name="Content Placeholder 2">
            <a:extLst>
              <a:ext uri="{FF2B5EF4-FFF2-40B4-BE49-F238E27FC236}">
                <a16:creationId xmlns:a16="http://schemas.microsoft.com/office/drawing/2014/main" id="{94844593-D454-4D98-ACAD-1B4066DAE741}"/>
              </a:ext>
            </a:extLst>
          </p:cNvPr>
          <p:cNvSpPr>
            <a:spLocks noGrp="1"/>
          </p:cNvSpPr>
          <p:nvPr>
            <p:ph idx="1"/>
          </p:nvPr>
        </p:nvSpPr>
        <p:spPr>
          <a:xfrm>
            <a:off x="9217191" y="1926496"/>
            <a:ext cx="2493402" cy="3678303"/>
          </a:xfrm>
        </p:spPr>
        <p:txBody>
          <a:bodyPr vert="horz" lIns="91440" tIns="45720" rIns="91440" bIns="45720" rtlCol="0" anchor="t">
            <a:normAutofit/>
          </a:bodyPr>
          <a:lstStyle/>
          <a:p>
            <a:pPr marL="305435" indent="-305435"/>
            <a:r>
              <a:rPr lang="en-US">
                <a:ea typeface="+mn-lt"/>
                <a:cs typeface="+mn-lt"/>
              </a:rPr>
              <a:t>Next it speeds up too fast, and risks missing the turn altogether.</a:t>
            </a:r>
          </a:p>
        </p:txBody>
      </p:sp>
      <p:pic>
        <p:nvPicPr>
          <p:cNvPr id="11" name="Picture 11" descr="Graphical user interface&#10;&#10;Description automatically generated">
            <a:extLst>
              <a:ext uri="{FF2B5EF4-FFF2-40B4-BE49-F238E27FC236}">
                <a16:creationId xmlns:a16="http://schemas.microsoft.com/office/drawing/2014/main" id="{33772A7B-29B2-4E71-9AF1-77460DDCB82B}"/>
              </a:ext>
            </a:extLst>
          </p:cNvPr>
          <p:cNvPicPr>
            <a:picLocks noChangeAspect="1"/>
          </p:cNvPicPr>
          <p:nvPr/>
        </p:nvPicPr>
        <p:blipFill>
          <a:blip r:embed="rId2"/>
          <a:stretch>
            <a:fillRect/>
          </a:stretch>
        </p:blipFill>
        <p:spPr>
          <a:xfrm>
            <a:off x="433614" y="1924946"/>
            <a:ext cx="8657771" cy="4640965"/>
          </a:xfrm>
          <a:prstGeom prst="rect">
            <a:avLst/>
          </a:prstGeom>
        </p:spPr>
      </p:pic>
    </p:spTree>
    <p:extLst>
      <p:ext uri="{BB962C8B-B14F-4D97-AF65-F5344CB8AC3E}">
        <p14:creationId xmlns:p14="http://schemas.microsoft.com/office/powerpoint/2010/main" val="2675378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6A-8FD9-458D-AD6C-141CD9F90522}"/>
              </a:ext>
            </a:extLst>
          </p:cNvPr>
          <p:cNvSpPr>
            <a:spLocks noGrp="1"/>
          </p:cNvSpPr>
          <p:nvPr>
            <p:ph type="title"/>
          </p:nvPr>
        </p:nvSpPr>
        <p:spPr/>
        <p:txBody>
          <a:bodyPr/>
          <a:lstStyle/>
          <a:p>
            <a:r>
              <a:rPr lang="en-US"/>
              <a:t>Lane plan two</a:t>
            </a:r>
          </a:p>
        </p:txBody>
      </p:sp>
      <p:sp>
        <p:nvSpPr>
          <p:cNvPr id="3" name="Content Placeholder 2">
            <a:extLst>
              <a:ext uri="{FF2B5EF4-FFF2-40B4-BE49-F238E27FC236}">
                <a16:creationId xmlns:a16="http://schemas.microsoft.com/office/drawing/2014/main" id="{089A3EFE-29CF-4D63-9FA2-530A8FCAB53C}"/>
              </a:ext>
            </a:extLst>
          </p:cNvPr>
          <p:cNvSpPr>
            <a:spLocks noGrp="1"/>
          </p:cNvSpPr>
          <p:nvPr>
            <p:ph idx="1"/>
          </p:nvPr>
        </p:nvSpPr>
        <p:spPr>
          <a:xfrm>
            <a:off x="8763619" y="2080710"/>
            <a:ext cx="2937902" cy="3678303"/>
          </a:xfrm>
        </p:spPr>
        <p:txBody>
          <a:bodyPr vert="horz" lIns="91440" tIns="45720" rIns="91440" bIns="45720" rtlCol="0" anchor="t">
            <a:normAutofit/>
          </a:bodyPr>
          <a:lstStyle/>
          <a:p>
            <a:pPr marL="305435" indent="-305435"/>
            <a:r>
              <a:rPr lang="en-US">
                <a:ea typeface="+mn-lt"/>
                <a:cs typeface="+mn-lt"/>
              </a:rPr>
              <a:t>The system searches and evaluates many options because they are physics based models, the futures are easy to simulate. </a:t>
            </a:r>
            <a:endParaRPr lang="en-US"/>
          </a:p>
          <a:p>
            <a:pPr marL="305435" indent="-305435"/>
            <a:r>
              <a:rPr lang="en-US">
                <a:ea typeface="+mn-lt"/>
                <a:cs typeface="+mn-lt"/>
              </a:rPr>
              <a:t>An optimal trajectory is chosen to balance comfort and safety while easily making the turn.</a:t>
            </a:r>
            <a:endParaRPr lang="en-US"/>
          </a:p>
        </p:txBody>
      </p:sp>
      <p:pic>
        <p:nvPicPr>
          <p:cNvPr id="4" name="Picture 4">
            <a:extLst>
              <a:ext uri="{FF2B5EF4-FFF2-40B4-BE49-F238E27FC236}">
                <a16:creationId xmlns:a16="http://schemas.microsoft.com/office/drawing/2014/main" id="{31A27ED4-DA21-4F6A-80AD-84B541377798}"/>
              </a:ext>
            </a:extLst>
          </p:cNvPr>
          <p:cNvPicPr>
            <a:picLocks noChangeAspect="1"/>
          </p:cNvPicPr>
          <p:nvPr/>
        </p:nvPicPr>
        <p:blipFill>
          <a:blip r:embed="rId2"/>
          <a:stretch>
            <a:fillRect/>
          </a:stretch>
        </p:blipFill>
        <p:spPr>
          <a:xfrm>
            <a:off x="442685" y="2081733"/>
            <a:ext cx="8222342" cy="4454389"/>
          </a:xfrm>
          <a:prstGeom prst="rect">
            <a:avLst/>
          </a:prstGeom>
        </p:spPr>
      </p:pic>
    </p:spTree>
    <p:extLst>
      <p:ext uri="{BB962C8B-B14F-4D97-AF65-F5344CB8AC3E}">
        <p14:creationId xmlns:p14="http://schemas.microsoft.com/office/powerpoint/2010/main" val="340537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498B-EC0D-4D3D-8674-EA68FBE8F789}"/>
              </a:ext>
            </a:extLst>
          </p:cNvPr>
          <p:cNvSpPr>
            <a:spLocks noGrp="1"/>
          </p:cNvSpPr>
          <p:nvPr>
            <p:ph type="title"/>
          </p:nvPr>
        </p:nvSpPr>
        <p:spPr/>
        <p:txBody>
          <a:bodyPr/>
          <a:lstStyle/>
          <a:p>
            <a:r>
              <a:rPr lang="en-US"/>
              <a:t>Lane plan three</a:t>
            </a:r>
          </a:p>
        </p:txBody>
      </p:sp>
      <p:sp>
        <p:nvSpPr>
          <p:cNvPr id="3" name="Content Placeholder 2">
            <a:extLst>
              <a:ext uri="{FF2B5EF4-FFF2-40B4-BE49-F238E27FC236}">
                <a16:creationId xmlns:a16="http://schemas.microsoft.com/office/drawing/2014/main" id="{94844593-D454-4D98-ACAD-1B4066DAE741}"/>
              </a:ext>
            </a:extLst>
          </p:cNvPr>
          <p:cNvSpPr>
            <a:spLocks noGrp="1"/>
          </p:cNvSpPr>
          <p:nvPr>
            <p:ph idx="1"/>
          </p:nvPr>
        </p:nvSpPr>
        <p:spPr>
          <a:xfrm>
            <a:off x="9443977" y="2017210"/>
            <a:ext cx="2166830" cy="3678303"/>
          </a:xfrm>
        </p:spPr>
        <p:txBody>
          <a:bodyPr vert="horz" lIns="91440" tIns="45720" rIns="91440" bIns="45720" rtlCol="0" anchor="t">
            <a:normAutofit/>
          </a:bodyPr>
          <a:lstStyle/>
          <a:p>
            <a:pPr marL="305435" indent="-305435"/>
            <a:r>
              <a:rPr lang="en-US">
                <a:ea typeface="+mn-lt"/>
                <a:cs typeface="+mn-lt"/>
              </a:rPr>
              <a:t>A plan is selected and the outcome is one where the velocity and position align nicely with the predictions.</a:t>
            </a:r>
          </a:p>
        </p:txBody>
      </p:sp>
      <p:pic>
        <p:nvPicPr>
          <p:cNvPr id="4" name="Picture 4">
            <a:extLst>
              <a:ext uri="{FF2B5EF4-FFF2-40B4-BE49-F238E27FC236}">
                <a16:creationId xmlns:a16="http://schemas.microsoft.com/office/drawing/2014/main" id="{6A6FE463-08A7-4562-84CC-077CF6A6F208}"/>
              </a:ext>
            </a:extLst>
          </p:cNvPr>
          <p:cNvPicPr>
            <a:picLocks noChangeAspect="1"/>
          </p:cNvPicPr>
          <p:nvPr/>
        </p:nvPicPr>
        <p:blipFill>
          <a:blip r:embed="rId2"/>
          <a:stretch>
            <a:fillRect/>
          </a:stretch>
        </p:blipFill>
        <p:spPr>
          <a:xfrm>
            <a:off x="442686" y="2015461"/>
            <a:ext cx="8857342" cy="4686719"/>
          </a:xfrm>
          <a:prstGeom prst="rect">
            <a:avLst/>
          </a:prstGeom>
        </p:spPr>
      </p:pic>
    </p:spTree>
    <p:extLst>
      <p:ext uri="{BB962C8B-B14F-4D97-AF65-F5344CB8AC3E}">
        <p14:creationId xmlns:p14="http://schemas.microsoft.com/office/powerpoint/2010/main" val="2697679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6A-8FD9-458D-AD6C-141CD9F90522}"/>
              </a:ext>
            </a:extLst>
          </p:cNvPr>
          <p:cNvSpPr>
            <a:spLocks noGrp="1"/>
          </p:cNvSpPr>
          <p:nvPr>
            <p:ph type="title"/>
          </p:nvPr>
        </p:nvSpPr>
        <p:spPr/>
        <p:txBody>
          <a:bodyPr/>
          <a:lstStyle/>
          <a:p>
            <a:r>
              <a:rPr lang="en-US"/>
              <a:t>Multi-agent planning</a:t>
            </a:r>
          </a:p>
        </p:txBody>
      </p:sp>
      <p:sp>
        <p:nvSpPr>
          <p:cNvPr id="3" name="Content Placeholder 2">
            <a:extLst>
              <a:ext uri="{FF2B5EF4-FFF2-40B4-BE49-F238E27FC236}">
                <a16:creationId xmlns:a16="http://schemas.microsoft.com/office/drawing/2014/main" id="{089A3EFE-29CF-4D63-9FA2-530A8FCAB53C}"/>
              </a:ext>
            </a:extLst>
          </p:cNvPr>
          <p:cNvSpPr>
            <a:spLocks noGrp="1"/>
          </p:cNvSpPr>
          <p:nvPr>
            <p:ph idx="1"/>
          </p:nvPr>
        </p:nvSpPr>
        <p:spPr>
          <a:xfrm>
            <a:off x="581192" y="2180496"/>
            <a:ext cx="2692973" cy="3678303"/>
          </a:xfrm>
        </p:spPr>
        <p:txBody>
          <a:bodyPr vert="horz" lIns="91440" tIns="45720" rIns="91440" bIns="45720" rtlCol="0" anchor="t">
            <a:normAutofit/>
          </a:bodyPr>
          <a:lstStyle/>
          <a:p>
            <a:pPr marL="305435" indent="-305435"/>
            <a:r>
              <a:rPr lang="en-US">
                <a:ea typeface="+mn-lt"/>
                <a:cs typeface="+mn-lt"/>
              </a:rPr>
              <a:t>When driving alongside other agents, Tesla Autopilot needs to play for itself and every other agent jointly. </a:t>
            </a:r>
            <a:endParaRPr lang="en-US"/>
          </a:p>
          <a:p>
            <a:pPr marL="305435" indent="-305435"/>
            <a:r>
              <a:rPr lang="en-US">
                <a:ea typeface="+mn-lt"/>
                <a:cs typeface="+mn-lt"/>
              </a:rPr>
              <a:t>This is accomplished by running the Autopilot planner for every single object in the scene.</a:t>
            </a:r>
            <a:endParaRPr lang="en-US"/>
          </a:p>
        </p:txBody>
      </p:sp>
      <p:pic>
        <p:nvPicPr>
          <p:cNvPr id="4" name="Picture 4" descr="Graphical user interface&#10;&#10;Description automatically generated">
            <a:extLst>
              <a:ext uri="{FF2B5EF4-FFF2-40B4-BE49-F238E27FC236}">
                <a16:creationId xmlns:a16="http://schemas.microsoft.com/office/drawing/2014/main" id="{9E641204-73CC-4FCF-9A6B-E568E79D5691}"/>
              </a:ext>
            </a:extLst>
          </p:cNvPr>
          <p:cNvPicPr>
            <a:picLocks noChangeAspect="1"/>
          </p:cNvPicPr>
          <p:nvPr/>
        </p:nvPicPr>
        <p:blipFill>
          <a:blip r:embed="rId2"/>
          <a:stretch>
            <a:fillRect/>
          </a:stretch>
        </p:blipFill>
        <p:spPr>
          <a:xfrm>
            <a:off x="3590472" y="1995188"/>
            <a:ext cx="8149771" cy="4264624"/>
          </a:xfrm>
          <a:prstGeom prst="rect">
            <a:avLst/>
          </a:prstGeom>
        </p:spPr>
      </p:pic>
    </p:spTree>
    <p:extLst>
      <p:ext uri="{BB962C8B-B14F-4D97-AF65-F5344CB8AC3E}">
        <p14:creationId xmlns:p14="http://schemas.microsoft.com/office/powerpoint/2010/main" val="1384195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91E9B-35C2-4224-ABDA-4029AC7CAC17}"/>
              </a:ext>
            </a:extLst>
          </p:cNvPr>
          <p:cNvSpPr>
            <a:spLocks noGrp="1"/>
          </p:cNvSpPr>
          <p:nvPr>
            <p:ph type="title"/>
          </p:nvPr>
        </p:nvSpPr>
        <p:spPr/>
        <p:txBody>
          <a:bodyPr/>
          <a:lstStyle/>
          <a:p>
            <a:r>
              <a:rPr lang="en-US"/>
              <a:t>Plan jointly</a:t>
            </a:r>
          </a:p>
        </p:txBody>
      </p:sp>
      <p:sp>
        <p:nvSpPr>
          <p:cNvPr id="3" name="Content Placeholder 2">
            <a:extLst>
              <a:ext uri="{FF2B5EF4-FFF2-40B4-BE49-F238E27FC236}">
                <a16:creationId xmlns:a16="http://schemas.microsoft.com/office/drawing/2014/main" id="{C85F9808-EB71-4775-8DAE-2ACDF5876500}"/>
              </a:ext>
            </a:extLst>
          </p:cNvPr>
          <p:cNvSpPr>
            <a:spLocks noGrp="1"/>
          </p:cNvSpPr>
          <p:nvPr>
            <p:ph idx="1"/>
          </p:nvPr>
        </p:nvSpPr>
        <p:spPr/>
        <p:txBody>
          <a:bodyPr/>
          <a:lstStyle/>
          <a:p>
            <a:pPr marL="305435" indent="-305435"/>
            <a:r>
              <a:rPr lang="en-US"/>
              <a:t>When driving alongside other agents, the system need to plan for itself and every other agent jointly and optimize for the scenes traffic flow.</a:t>
            </a:r>
          </a:p>
          <a:p>
            <a:pPr marL="305435" indent="-305435"/>
            <a:r>
              <a:rPr lang="en-US"/>
              <a:t>This is accomplished by running the Autopilot planner for every single object in the scene.</a:t>
            </a:r>
            <a:endParaRPr lang="en-US" dirty="0"/>
          </a:p>
        </p:txBody>
      </p:sp>
    </p:spTree>
    <p:extLst>
      <p:ext uri="{BB962C8B-B14F-4D97-AF65-F5344CB8AC3E}">
        <p14:creationId xmlns:p14="http://schemas.microsoft.com/office/powerpoint/2010/main" val="301185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9E8F-35C1-432F-8E4A-67DC77A9617E}"/>
              </a:ext>
            </a:extLst>
          </p:cNvPr>
          <p:cNvSpPr>
            <a:spLocks noGrp="1"/>
          </p:cNvSpPr>
          <p:nvPr>
            <p:ph type="title"/>
          </p:nvPr>
        </p:nvSpPr>
        <p:spPr/>
        <p:txBody>
          <a:bodyPr/>
          <a:lstStyle/>
          <a:p>
            <a:r>
              <a:rPr lang="en-US">
                <a:ea typeface="+mj-lt"/>
                <a:cs typeface="+mj-lt"/>
              </a:rPr>
              <a:t>Chronology of autopilot development</a:t>
            </a:r>
            <a:endParaRPr lang="en-US"/>
          </a:p>
        </p:txBody>
      </p:sp>
      <p:pic>
        <p:nvPicPr>
          <p:cNvPr id="4" name="Picture 4" descr="Graphical user interface&#10;&#10;Description automatically generated">
            <a:extLst>
              <a:ext uri="{FF2B5EF4-FFF2-40B4-BE49-F238E27FC236}">
                <a16:creationId xmlns:a16="http://schemas.microsoft.com/office/drawing/2014/main" id="{732384F8-800D-4051-97B6-9AFC8227A0D7}"/>
              </a:ext>
            </a:extLst>
          </p:cNvPr>
          <p:cNvPicPr>
            <a:picLocks noGrp="1" noChangeAspect="1"/>
          </p:cNvPicPr>
          <p:nvPr>
            <p:ph idx="1"/>
          </p:nvPr>
        </p:nvPicPr>
        <p:blipFill>
          <a:blip r:embed="rId2"/>
          <a:stretch>
            <a:fillRect/>
          </a:stretch>
        </p:blipFill>
        <p:spPr>
          <a:xfrm>
            <a:off x="5142023" y="1921687"/>
            <a:ext cx="6618804" cy="4832365"/>
          </a:xfrm>
        </p:spPr>
      </p:pic>
      <p:sp>
        <p:nvSpPr>
          <p:cNvPr id="7" name="Content Placeholder 2">
            <a:extLst>
              <a:ext uri="{FF2B5EF4-FFF2-40B4-BE49-F238E27FC236}">
                <a16:creationId xmlns:a16="http://schemas.microsoft.com/office/drawing/2014/main" id="{4CEAA267-5BB8-4780-A319-3B413176ED67}"/>
              </a:ext>
            </a:extLst>
          </p:cNvPr>
          <p:cNvSpPr txBox="1">
            <a:spLocks/>
          </p:cNvSpPr>
          <p:nvPr/>
        </p:nvSpPr>
        <p:spPr>
          <a:xfrm>
            <a:off x="581192" y="2180496"/>
            <a:ext cx="4732332"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r>
              <a:rPr lang="en-US"/>
              <a:t>Four years ago, the car was driving a single lane and keeping a following distance, all processing done on a single image</a:t>
            </a:r>
            <a:endParaRPr lang="en-US" dirty="0"/>
          </a:p>
          <a:p>
            <a:pPr marL="305435" indent="-305435"/>
            <a:endParaRPr lang="en-US" dirty="0"/>
          </a:p>
          <a:p>
            <a:pPr marL="305435" indent="-305435"/>
            <a:endParaRPr lang="en-US" dirty="0"/>
          </a:p>
        </p:txBody>
      </p:sp>
    </p:spTree>
    <p:extLst>
      <p:ext uri="{BB962C8B-B14F-4D97-AF65-F5344CB8AC3E}">
        <p14:creationId xmlns:p14="http://schemas.microsoft.com/office/powerpoint/2010/main" val="616055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498B-EC0D-4D3D-8674-EA68FBE8F789}"/>
              </a:ext>
            </a:extLst>
          </p:cNvPr>
          <p:cNvSpPr>
            <a:spLocks noGrp="1"/>
          </p:cNvSpPr>
          <p:nvPr>
            <p:ph type="title"/>
          </p:nvPr>
        </p:nvSpPr>
        <p:spPr/>
        <p:txBody>
          <a:bodyPr/>
          <a:lstStyle/>
          <a:p>
            <a:r>
              <a:rPr lang="en-US"/>
              <a:t>Tight location, car approaching</a:t>
            </a:r>
          </a:p>
        </p:txBody>
      </p:sp>
      <p:sp>
        <p:nvSpPr>
          <p:cNvPr id="3" name="Content Placeholder 2">
            <a:extLst>
              <a:ext uri="{FF2B5EF4-FFF2-40B4-BE49-F238E27FC236}">
                <a16:creationId xmlns:a16="http://schemas.microsoft.com/office/drawing/2014/main" id="{94844593-D454-4D98-ACAD-1B4066DAE741}"/>
              </a:ext>
            </a:extLst>
          </p:cNvPr>
          <p:cNvSpPr>
            <a:spLocks noGrp="1"/>
          </p:cNvSpPr>
          <p:nvPr>
            <p:ph idx="1"/>
          </p:nvPr>
        </p:nvSpPr>
        <p:spPr>
          <a:xfrm>
            <a:off x="581192" y="2180496"/>
            <a:ext cx="4298616" cy="3678303"/>
          </a:xfrm>
        </p:spPr>
        <p:txBody>
          <a:bodyPr vert="horz" lIns="91440" tIns="45720" rIns="91440" bIns="45720" rtlCol="0" anchor="t">
            <a:normAutofit/>
          </a:bodyPr>
          <a:lstStyle/>
          <a:p>
            <a:pPr marL="305435" indent="-305435"/>
            <a:r>
              <a:rPr lang="en-US">
                <a:ea typeface="+mn-lt"/>
                <a:cs typeface="+mn-lt"/>
              </a:rPr>
              <a:t>Autopilot reasons that an approaching car has slow enough velocity that it can pull over and allow the Tesla to continue slowly forward and pass.</a:t>
            </a:r>
          </a:p>
        </p:txBody>
      </p:sp>
      <p:pic>
        <p:nvPicPr>
          <p:cNvPr id="4" name="Picture 4">
            <a:extLst>
              <a:ext uri="{FF2B5EF4-FFF2-40B4-BE49-F238E27FC236}">
                <a16:creationId xmlns:a16="http://schemas.microsoft.com/office/drawing/2014/main" id="{E8772035-2A73-4A22-B2CE-9724210EC5A0}"/>
              </a:ext>
            </a:extLst>
          </p:cNvPr>
          <p:cNvPicPr>
            <a:picLocks noChangeAspect="1"/>
          </p:cNvPicPr>
          <p:nvPr/>
        </p:nvPicPr>
        <p:blipFill>
          <a:blip r:embed="rId2"/>
          <a:stretch>
            <a:fillRect/>
          </a:stretch>
        </p:blipFill>
        <p:spPr>
          <a:xfrm>
            <a:off x="5341258" y="1984172"/>
            <a:ext cx="6417128" cy="4549727"/>
          </a:xfrm>
          <a:prstGeom prst="rect">
            <a:avLst/>
          </a:prstGeom>
        </p:spPr>
      </p:pic>
    </p:spTree>
    <p:extLst>
      <p:ext uri="{BB962C8B-B14F-4D97-AF65-F5344CB8AC3E}">
        <p14:creationId xmlns:p14="http://schemas.microsoft.com/office/powerpoint/2010/main" val="3417190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6A-8FD9-458D-AD6C-141CD9F90522}"/>
              </a:ext>
            </a:extLst>
          </p:cNvPr>
          <p:cNvSpPr>
            <a:spLocks noGrp="1"/>
          </p:cNvSpPr>
          <p:nvPr>
            <p:ph type="title"/>
          </p:nvPr>
        </p:nvSpPr>
        <p:spPr/>
        <p:txBody>
          <a:bodyPr/>
          <a:lstStyle/>
          <a:p>
            <a:r>
              <a:rPr lang="en-US"/>
              <a:t>Second car</a:t>
            </a:r>
          </a:p>
        </p:txBody>
      </p:sp>
      <p:sp>
        <p:nvSpPr>
          <p:cNvPr id="3" name="Content Placeholder 2">
            <a:extLst>
              <a:ext uri="{FF2B5EF4-FFF2-40B4-BE49-F238E27FC236}">
                <a16:creationId xmlns:a16="http://schemas.microsoft.com/office/drawing/2014/main" id="{089A3EFE-29CF-4D63-9FA2-530A8FCAB53C}"/>
              </a:ext>
            </a:extLst>
          </p:cNvPr>
          <p:cNvSpPr>
            <a:spLocks noGrp="1"/>
          </p:cNvSpPr>
          <p:nvPr>
            <p:ph idx="1"/>
          </p:nvPr>
        </p:nvSpPr>
        <p:spPr>
          <a:xfrm>
            <a:off x="581192" y="2180496"/>
            <a:ext cx="4216972" cy="3678303"/>
          </a:xfrm>
        </p:spPr>
        <p:txBody>
          <a:bodyPr vert="horz" lIns="91440" tIns="45720" rIns="91440" bIns="45720" rtlCol="0" anchor="t">
            <a:normAutofit/>
          </a:bodyPr>
          <a:lstStyle/>
          <a:p>
            <a:pPr marL="305435" indent="-305435"/>
            <a:r>
              <a:rPr lang="en-US">
                <a:ea typeface="+mn-lt"/>
                <a:cs typeface="+mn-lt"/>
              </a:rPr>
              <a:t>When suddenly a second car comes into view, the Autopilot determines that it is moving very quickly and it needs to adjust its plan.</a:t>
            </a:r>
          </a:p>
        </p:txBody>
      </p:sp>
      <p:pic>
        <p:nvPicPr>
          <p:cNvPr id="4" name="Picture 4" descr="A picture containing text, scene, way, road&#10;&#10;Description automatically generated">
            <a:extLst>
              <a:ext uri="{FF2B5EF4-FFF2-40B4-BE49-F238E27FC236}">
                <a16:creationId xmlns:a16="http://schemas.microsoft.com/office/drawing/2014/main" id="{0469891E-C673-4099-B02E-C52E9DD4A236}"/>
              </a:ext>
            </a:extLst>
          </p:cNvPr>
          <p:cNvPicPr>
            <a:picLocks noChangeAspect="1"/>
          </p:cNvPicPr>
          <p:nvPr/>
        </p:nvPicPr>
        <p:blipFill>
          <a:blip r:embed="rId2"/>
          <a:stretch>
            <a:fillRect/>
          </a:stretch>
        </p:blipFill>
        <p:spPr>
          <a:xfrm>
            <a:off x="4969330" y="1970778"/>
            <a:ext cx="6789056" cy="4712585"/>
          </a:xfrm>
          <a:prstGeom prst="rect">
            <a:avLst/>
          </a:prstGeom>
        </p:spPr>
      </p:pic>
    </p:spTree>
    <p:extLst>
      <p:ext uri="{BB962C8B-B14F-4D97-AF65-F5344CB8AC3E}">
        <p14:creationId xmlns:p14="http://schemas.microsoft.com/office/powerpoint/2010/main" val="2167556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498B-EC0D-4D3D-8674-EA68FBE8F789}"/>
              </a:ext>
            </a:extLst>
          </p:cNvPr>
          <p:cNvSpPr>
            <a:spLocks noGrp="1"/>
          </p:cNvSpPr>
          <p:nvPr>
            <p:ph type="title"/>
          </p:nvPr>
        </p:nvSpPr>
        <p:spPr/>
        <p:txBody>
          <a:bodyPr/>
          <a:lstStyle/>
          <a:p>
            <a:r>
              <a:rPr lang="en-US"/>
              <a:t>Predicting outcomes</a:t>
            </a:r>
          </a:p>
        </p:txBody>
      </p:sp>
      <p:sp>
        <p:nvSpPr>
          <p:cNvPr id="3" name="Content Placeholder 2">
            <a:extLst>
              <a:ext uri="{FF2B5EF4-FFF2-40B4-BE49-F238E27FC236}">
                <a16:creationId xmlns:a16="http://schemas.microsoft.com/office/drawing/2014/main" id="{94844593-D454-4D98-ACAD-1B4066DAE741}"/>
              </a:ext>
            </a:extLst>
          </p:cNvPr>
          <p:cNvSpPr>
            <a:spLocks noGrp="1"/>
          </p:cNvSpPr>
          <p:nvPr>
            <p:ph idx="1"/>
          </p:nvPr>
        </p:nvSpPr>
        <p:spPr>
          <a:xfrm>
            <a:off x="581192" y="2180496"/>
            <a:ext cx="2738330" cy="3678303"/>
          </a:xfrm>
        </p:spPr>
        <p:txBody>
          <a:bodyPr vert="horz" lIns="91440" tIns="45720" rIns="91440" bIns="45720" rtlCol="0" anchor="t">
            <a:normAutofit/>
          </a:bodyPr>
          <a:lstStyle/>
          <a:p>
            <a:pPr marL="305435" indent="-305435"/>
            <a:r>
              <a:rPr lang="en-US">
                <a:ea typeface="+mn-lt"/>
                <a:cs typeface="+mn-lt"/>
              </a:rPr>
              <a:t>Because of its velocity, there is a higher probability that the car will continue moving toward the Tesla and not yield. Without knowing what is in the mind of the driver, Autopilot calculates multiple future outcomes. Autopilot determines to pull over because there is space. </a:t>
            </a:r>
          </a:p>
        </p:txBody>
      </p:sp>
      <p:pic>
        <p:nvPicPr>
          <p:cNvPr id="4" name="Picture 4" descr="Graphical user interface&#10;&#10;Description automatically generated">
            <a:extLst>
              <a:ext uri="{FF2B5EF4-FFF2-40B4-BE49-F238E27FC236}">
                <a16:creationId xmlns:a16="http://schemas.microsoft.com/office/drawing/2014/main" id="{9DA06F40-90A0-4CC6-9C89-3A1590D94B86}"/>
              </a:ext>
            </a:extLst>
          </p:cNvPr>
          <p:cNvPicPr>
            <a:picLocks noChangeAspect="1"/>
          </p:cNvPicPr>
          <p:nvPr/>
        </p:nvPicPr>
        <p:blipFill>
          <a:blip r:embed="rId2"/>
          <a:stretch>
            <a:fillRect/>
          </a:stretch>
        </p:blipFill>
        <p:spPr>
          <a:xfrm>
            <a:off x="3653972" y="1989807"/>
            <a:ext cx="8104414" cy="4447741"/>
          </a:xfrm>
          <a:prstGeom prst="rect">
            <a:avLst/>
          </a:prstGeom>
        </p:spPr>
      </p:pic>
    </p:spTree>
    <p:extLst>
      <p:ext uri="{BB962C8B-B14F-4D97-AF65-F5344CB8AC3E}">
        <p14:creationId xmlns:p14="http://schemas.microsoft.com/office/powerpoint/2010/main" val="4111678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6A-8FD9-458D-AD6C-141CD9F90522}"/>
              </a:ext>
            </a:extLst>
          </p:cNvPr>
          <p:cNvSpPr>
            <a:spLocks noGrp="1"/>
          </p:cNvSpPr>
          <p:nvPr>
            <p:ph type="title"/>
          </p:nvPr>
        </p:nvSpPr>
        <p:spPr/>
        <p:txBody>
          <a:bodyPr/>
          <a:lstStyle/>
          <a:p>
            <a:r>
              <a:rPr lang="en-US"/>
              <a:t>Plan switch</a:t>
            </a:r>
          </a:p>
        </p:txBody>
      </p:sp>
      <p:sp>
        <p:nvSpPr>
          <p:cNvPr id="3" name="Content Placeholder 2">
            <a:extLst>
              <a:ext uri="{FF2B5EF4-FFF2-40B4-BE49-F238E27FC236}">
                <a16:creationId xmlns:a16="http://schemas.microsoft.com/office/drawing/2014/main" id="{089A3EFE-29CF-4D63-9FA2-530A8FCAB53C}"/>
              </a:ext>
            </a:extLst>
          </p:cNvPr>
          <p:cNvSpPr>
            <a:spLocks noGrp="1"/>
          </p:cNvSpPr>
          <p:nvPr>
            <p:ph idx="1"/>
          </p:nvPr>
        </p:nvSpPr>
        <p:spPr>
          <a:xfrm>
            <a:off x="445121" y="1935567"/>
            <a:ext cx="2928830" cy="4340517"/>
          </a:xfrm>
        </p:spPr>
        <p:txBody>
          <a:bodyPr vert="horz" lIns="91440" tIns="45720" rIns="91440" bIns="45720" rtlCol="0" anchor="t">
            <a:normAutofit/>
          </a:bodyPr>
          <a:lstStyle/>
          <a:p>
            <a:pPr marL="305435" indent="-305435"/>
            <a:r>
              <a:rPr lang="en-US">
                <a:ea typeface="+mn-lt"/>
                <a:cs typeface="+mn-lt"/>
              </a:rPr>
              <a:t>As Autopilot pulls over, it determines, based on the yaw and velocity of the oncoming car that it has decided to pull over. </a:t>
            </a:r>
          </a:p>
          <a:p>
            <a:pPr marL="305435" indent="-305435"/>
            <a:r>
              <a:rPr lang="en-US">
                <a:ea typeface="+mn-lt"/>
                <a:cs typeface="+mn-lt"/>
              </a:rPr>
              <a:t>The selected plan is switched to move forward, if Autopilot did not do this, it would be too timid and would not be a practical self-driving car.</a:t>
            </a:r>
            <a:endParaRPr lang="en-US"/>
          </a:p>
        </p:txBody>
      </p:sp>
      <p:pic>
        <p:nvPicPr>
          <p:cNvPr id="4" name="Picture 4">
            <a:extLst>
              <a:ext uri="{FF2B5EF4-FFF2-40B4-BE49-F238E27FC236}">
                <a16:creationId xmlns:a16="http://schemas.microsoft.com/office/drawing/2014/main" id="{1C246531-9265-4A0B-A176-F7A232DCFB33}"/>
              </a:ext>
            </a:extLst>
          </p:cNvPr>
          <p:cNvPicPr>
            <a:picLocks noChangeAspect="1"/>
          </p:cNvPicPr>
          <p:nvPr/>
        </p:nvPicPr>
        <p:blipFill>
          <a:blip r:embed="rId2"/>
          <a:stretch>
            <a:fillRect/>
          </a:stretch>
        </p:blipFill>
        <p:spPr>
          <a:xfrm>
            <a:off x="3536044" y="1933663"/>
            <a:ext cx="8204199" cy="4342318"/>
          </a:xfrm>
          <a:prstGeom prst="rect">
            <a:avLst/>
          </a:prstGeom>
        </p:spPr>
      </p:pic>
    </p:spTree>
    <p:extLst>
      <p:ext uri="{BB962C8B-B14F-4D97-AF65-F5344CB8AC3E}">
        <p14:creationId xmlns:p14="http://schemas.microsoft.com/office/powerpoint/2010/main" val="2312765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498B-EC0D-4D3D-8674-EA68FBE8F789}"/>
              </a:ext>
            </a:extLst>
          </p:cNvPr>
          <p:cNvSpPr>
            <a:spLocks noGrp="1"/>
          </p:cNvSpPr>
          <p:nvPr>
            <p:ph type="title"/>
          </p:nvPr>
        </p:nvSpPr>
        <p:spPr/>
        <p:txBody>
          <a:bodyPr/>
          <a:lstStyle/>
          <a:p>
            <a:r>
              <a:rPr lang="en-US"/>
              <a:t>Optimizing for safety and comfort</a:t>
            </a:r>
          </a:p>
        </p:txBody>
      </p:sp>
      <p:sp>
        <p:nvSpPr>
          <p:cNvPr id="3" name="Content Placeholder 2">
            <a:extLst>
              <a:ext uri="{FF2B5EF4-FFF2-40B4-BE49-F238E27FC236}">
                <a16:creationId xmlns:a16="http://schemas.microsoft.com/office/drawing/2014/main" id="{94844593-D454-4D98-ACAD-1B4066DAE741}"/>
              </a:ext>
            </a:extLst>
          </p:cNvPr>
          <p:cNvSpPr>
            <a:spLocks noGrp="1"/>
          </p:cNvSpPr>
          <p:nvPr>
            <p:ph idx="1"/>
          </p:nvPr>
        </p:nvSpPr>
        <p:spPr>
          <a:xfrm>
            <a:off x="581192" y="2180496"/>
            <a:ext cx="2266615" cy="3678303"/>
          </a:xfrm>
        </p:spPr>
        <p:txBody>
          <a:bodyPr vert="horz" lIns="91440" tIns="45720" rIns="91440" bIns="45720" rtlCol="0" anchor="t">
            <a:normAutofit/>
          </a:bodyPr>
          <a:lstStyle/>
          <a:p>
            <a:pPr marL="305435" indent="-305435"/>
            <a:r>
              <a:rPr lang="en-US"/>
              <a:t>The Autopilot algorithms strive to produce an outcome that is both safe and comfortable.</a:t>
            </a:r>
          </a:p>
        </p:txBody>
      </p:sp>
      <p:pic>
        <p:nvPicPr>
          <p:cNvPr id="4" name="Picture 4" descr="A picture containing graphical user interface&#10;&#10;Description automatically generated">
            <a:extLst>
              <a:ext uri="{FF2B5EF4-FFF2-40B4-BE49-F238E27FC236}">
                <a16:creationId xmlns:a16="http://schemas.microsoft.com/office/drawing/2014/main" id="{802506F7-5274-4F57-B215-569FC6F2CAAA}"/>
              </a:ext>
            </a:extLst>
          </p:cNvPr>
          <p:cNvPicPr>
            <a:picLocks noChangeAspect="1"/>
          </p:cNvPicPr>
          <p:nvPr/>
        </p:nvPicPr>
        <p:blipFill>
          <a:blip r:embed="rId2"/>
          <a:stretch>
            <a:fillRect/>
          </a:stretch>
        </p:blipFill>
        <p:spPr>
          <a:xfrm>
            <a:off x="3136901" y="2002972"/>
            <a:ext cx="8621485" cy="4684485"/>
          </a:xfrm>
          <a:prstGeom prst="rect">
            <a:avLst/>
          </a:prstGeom>
        </p:spPr>
      </p:pic>
    </p:spTree>
    <p:extLst>
      <p:ext uri="{BB962C8B-B14F-4D97-AF65-F5344CB8AC3E}">
        <p14:creationId xmlns:p14="http://schemas.microsoft.com/office/powerpoint/2010/main" val="4225943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498B-EC0D-4D3D-8674-EA68FBE8F789}"/>
              </a:ext>
            </a:extLst>
          </p:cNvPr>
          <p:cNvSpPr>
            <a:spLocks noGrp="1"/>
          </p:cNvSpPr>
          <p:nvPr>
            <p:ph type="title"/>
          </p:nvPr>
        </p:nvSpPr>
        <p:spPr/>
        <p:txBody>
          <a:bodyPr/>
          <a:lstStyle/>
          <a:p>
            <a:r>
              <a:rPr lang="en-US"/>
              <a:t>Difficult Driving</a:t>
            </a:r>
          </a:p>
        </p:txBody>
      </p:sp>
      <p:sp>
        <p:nvSpPr>
          <p:cNvPr id="3" name="Content Placeholder 2">
            <a:extLst>
              <a:ext uri="{FF2B5EF4-FFF2-40B4-BE49-F238E27FC236}">
                <a16:creationId xmlns:a16="http://schemas.microsoft.com/office/drawing/2014/main" id="{94844593-D454-4D98-ACAD-1B4066DAE741}"/>
              </a:ext>
            </a:extLst>
          </p:cNvPr>
          <p:cNvSpPr>
            <a:spLocks noGrp="1"/>
          </p:cNvSpPr>
          <p:nvPr>
            <p:ph idx="1"/>
          </p:nvPr>
        </p:nvSpPr>
        <p:spPr>
          <a:xfrm>
            <a:off x="8101406" y="2180496"/>
            <a:ext cx="3509401" cy="3678303"/>
          </a:xfrm>
        </p:spPr>
        <p:txBody>
          <a:bodyPr vert="horz" lIns="91440" tIns="45720" rIns="91440" bIns="45720" rtlCol="0" anchor="t">
            <a:normAutofit/>
          </a:bodyPr>
          <a:lstStyle/>
          <a:p>
            <a:pPr marL="305435" indent="-305435"/>
            <a:r>
              <a:rPr lang="en-US">
                <a:ea typeface="+mn-lt"/>
                <a:cs typeface="+mn-lt"/>
              </a:rPr>
              <a:t>More obstructions, many pedestrians, harsh braking, etc. It will be difficult to scale up the system to efficiently handle these situations. </a:t>
            </a:r>
          </a:p>
        </p:txBody>
      </p:sp>
      <p:pic>
        <p:nvPicPr>
          <p:cNvPr id="4" name="Picture 4" descr="A picture containing text, indoor, cluttered, several&#10;&#10;Description automatically generated">
            <a:extLst>
              <a:ext uri="{FF2B5EF4-FFF2-40B4-BE49-F238E27FC236}">
                <a16:creationId xmlns:a16="http://schemas.microsoft.com/office/drawing/2014/main" id="{8074F40D-1D94-4999-B7BF-3ACC7E113854}"/>
              </a:ext>
            </a:extLst>
          </p:cNvPr>
          <p:cNvPicPr>
            <a:picLocks noChangeAspect="1"/>
          </p:cNvPicPr>
          <p:nvPr/>
        </p:nvPicPr>
        <p:blipFill>
          <a:blip r:embed="rId2"/>
          <a:stretch>
            <a:fillRect/>
          </a:stretch>
        </p:blipFill>
        <p:spPr>
          <a:xfrm>
            <a:off x="442686" y="1967256"/>
            <a:ext cx="7460342" cy="3903203"/>
          </a:xfrm>
          <a:prstGeom prst="rect">
            <a:avLst/>
          </a:prstGeom>
        </p:spPr>
      </p:pic>
    </p:spTree>
    <p:extLst>
      <p:ext uri="{BB962C8B-B14F-4D97-AF65-F5344CB8AC3E}">
        <p14:creationId xmlns:p14="http://schemas.microsoft.com/office/powerpoint/2010/main" val="1516116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6A-8FD9-458D-AD6C-141CD9F90522}"/>
              </a:ext>
            </a:extLst>
          </p:cNvPr>
          <p:cNvSpPr>
            <a:spLocks noGrp="1"/>
          </p:cNvSpPr>
          <p:nvPr>
            <p:ph type="title"/>
          </p:nvPr>
        </p:nvSpPr>
        <p:spPr/>
        <p:txBody>
          <a:bodyPr/>
          <a:lstStyle/>
          <a:p>
            <a:r>
              <a:rPr lang="en-US"/>
              <a:t>Parking</a:t>
            </a:r>
          </a:p>
        </p:txBody>
      </p:sp>
      <p:sp>
        <p:nvSpPr>
          <p:cNvPr id="3" name="Content Placeholder 2">
            <a:extLst>
              <a:ext uri="{FF2B5EF4-FFF2-40B4-BE49-F238E27FC236}">
                <a16:creationId xmlns:a16="http://schemas.microsoft.com/office/drawing/2014/main" id="{089A3EFE-29CF-4D63-9FA2-530A8FCAB53C}"/>
              </a:ext>
            </a:extLst>
          </p:cNvPr>
          <p:cNvSpPr>
            <a:spLocks noGrp="1"/>
          </p:cNvSpPr>
          <p:nvPr>
            <p:ph idx="1"/>
          </p:nvPr>
        </p:nvSpPr>
        <p:spPr>
          <a:xfrm>
            <a:off x="426978" y="2180496"/>
            <a:ext cx="2393616" cy="3678303"/>
          </a:xfrm>
        </p:spPr>
        <p:txBody>
          <a:bodyPr vert="horz" lIns="91440" tIns="45720" rIns="91440" bIns="45720" rtlCol="0" anchor="t">
            <a:normAutofit/>
          </a:bodyPr>
          <a:lstStyle/>
          <a:p>
            <a:pPr marL="305435" indent="-305435"/>
            <a:r>
              <a:rPr lang="en-US">
                <a:ea typeface="+mn-lt"/>
                <a:cs typeface="+mn-lt"/>
              </a:rPr>
              <a:t>A simpler example demonstrates all of the challenges facing the vehicle. Here a vehicle (blue) must navigate its way to the parking spot (green). It must avoid cones (orange) and parked cars (red).</a:t>
            </a:r>
          </a:p>
        </p:txBody>
      </p:sp>
      <p:pic>
        <p:nvPicPr>
          <p:cNvPr id="4" name="Picture 4">
            <a:extLst>
              <a:ext uri="{FF2B5EF4-FFF2-40B4-BE49-F238E27FC236}">
                <a16:creationId xmlns:a16="http://schemas.microsoft.com/office/drawing/2014/main" id="{09975FD1-6F0A-4D24-B33C-11407B6D9649}"/>
              </a:ext>
            </a:extLst>
          </p:cNvPr>
          <p:cNvPicPr>
            <a:picLocks noChangeAspect="1"/>
          </p:cNvPicPr>
          <p:nvPr/>
        </p:nvPicPr>
        <p:blipFill>
          <a:blip r:embed="rId2"/>
          <a:stretch>
            <a:fillRect/>
          </a:stretch>
        </p:blipFill>
        <p:spPr>
          <a:xfrm>
            <a:off x="2955472" y="1948596"/>
            <a:ext cx="8811985" cy="4611806"/>
          </a:xfrm>
          <a:prstGeom prst="rect">
            <a:avLst/>
          </a:prstGeom>
        </p:spPr>
      </p:pic>
    </p:spTree>
    <p:extLst>
      <p:ext uri="{BB962C8B-B14F-4D97-AF65-F5344CB8AC3E}">
        <p14:creationId xmlns:p14="http://schemas.microsoft.com/office/powerpoint/2010/main" val="2696414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498B-EC0D-4D3D-8674-EA68FBE8F789}"/>
              </a:ext>
            </a:extLst>
          </p:cNvPr>
          <p:cNvSpPr>
            <a:spLocks noGrp="1"/>
          </p:cNvSpPr>
          <p:nvPr>
            <p:ph type="title"/>
          </p:nvPr>
        </p:nvSpPr>
        <p:spPr/>
        <p:txBody>
          <a:bodyPr/>
          <a:lstStyle/>
          <a:p>
            <a:r>
              <a:rPr lang="en-US"/>
              <a:t>Euclidean Distance</a:t>
            </a:r>
          </a:p>
        </p:txBody>
      </p:sp>
      <p:sp>
        <p:nvSpPr>
          <p:cNvPr id="3" name="Content Placeholder 2">
            <a:extLst>
              <a:ext uri="{FF2B5EF4-FFF2-40B4-BE49-F238E27FC236}">
                <a16:creationId xmlns:a16="http://schemas.microsoft.com/office/drawing/2014/main" id="{94844593-D454-4D98-ACAD-1B4066DAE741}"/>
              </a:ext>
            </a:extLst>
          </p:cNvPr>
          <p:cNvSpPr>
            <a:spLocks noGrp="1"/>
          </p:cNvSpPr>
          <p:nvPr>
            <p:ph idx="1"/>
          </p:nvPr>
        </p:nvSpPr>
        <p:spPr>
          <a:xfrm>
            <a:off x="581192" y="2180496"/>
            <a:ext cx="2375473" cy="3678303"/>
          </a:xfrm>
        </p:spPr>
        <p:txBody>
          <a:bodyPr vert="horz" lIns="91440" tIns="45720" rIns="91440" bIns="45720" rtlCol="0" anchor="t">
            <a:normAutofit/>
          </a:bodyPr>
          <a:lstStyle/>
          <a:p>
            <a:pPr marL="305435" indent="-305435"/>
            <a:r>
              <a:rPr lang="en-US">
                <a:ea typeface="+mn-lt"/>
                <a:cs typeface="+mn-lt"/>
              </a:rPr>
              <a:t>Euclidean distance search requires 400K nodes to resolve the parking problem. Every time there is collision, it must back up and try again.</a:t>
            </a:r>
          </a:p>
        </p:txBody>
      </p:sp>
      <p:pic>
        <p:nvPicPr>
          <p:cNvPr id="4" name="Picture 4" descr="A picture containing diagram&#10;&#10;Description automatically generated">
            <a:extLst>
              <a:ext uri="{FF2B5EF4-FFF2-40B4-BE49-F238E27FC236}">
                <a16:creationId xmlns:a16="http://schemas.microsoft.com/office/drawing/2014/main" id="{B42977F4-EDD0-4044-B842-81FDA964ACD0}"/>
              </a:ext>
            </a:extLst>
          </p:cNvPr>
          <p:cNvPicPr>
            <a:picLocks noChangeAspect="1"/>
          </p:cNvPicPr>
          <p:nvPr/>
        </p:nvPicPr>
        <p:blipFill>
          <a:blip r:embed="rId2"/>
          <a:stretch>
            <a:fillRect/>
          </a:stretch>
        </p:blipFill>
        <p:spPr>
          <a:xfrm>
            <a:off x="3336472" y="1981984"/>
            <a:ext cx="8412842" cy="4445245"/>
          </a:xfrm>
          <a:prstGeom prst="rect">
            <a:avLst/>
          </a:prstGeom>
        </p:spPr>
      </p:pic>
    </p:spTree>
    <p:extLst>
      <p:ext uri="{BB962C8B-B14F-4D97-AF65-F5344CB8AC3E}">
        <p14:creationId xmlns:p14="http://schemas.microsoft.com/office/powerpoint/2010/main" val="14902532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6A-8FD9-458D-AD6C-141CD9F90522}"/>
              </a:ext>
            </a:extLst>
          </p:cNvPr>
          <p:cNvSpPr>
            <a:spLocks noGrp="1"/>
          </p:cNvSpPr>
          <p:nvPr>
            <p:ph type="title"/>
          </p:nvPr>
        </p:nvSpPr>
        <p:spPr/>
        <p:txBody>
          <a:bodyPr/>
          <a:lstStyle/>
          <a:p>
            <a:r>
              <a:rPr lang="en-US"/>
              <a:t>Navigation route</a:t>
            </a:r>
          </a:p>
        </p:txBody>
      </p:sp>
      <p:sp>
        <p:nvSpPr>
          <p:cNvPr id="3" name="Content Placeholder 2">
            <a:extLst>
              <a:ext uri="{FF2B5EF4-FFF2-40B4-BE49-F238E27FC236}">
                <a16:creationId xmlns:a16="http://schemas.microsoft.com/office/drawing/2014/main" id="{089A3EFE-29CF-4D63-9FA2-530A8FCAB53C}"/>
              </a:ext>
            </a:extLst>
          </p:cNvPr>
          <p:cNvSpPr>
            <a:spLocks noGrp="1"/>
          </p:cNvSpPr>
          <p:nvPr>
            <p:ph idx="1"/>
          </p:nvPr>
        </p:nvSpPr>
        <p:spPr>
          <a:xfrm>
            <a:off x="463264" y="2180496"/>
            <a:ext cx="2284758" cy="3678303"/>
          </a:xfrm>
        </p:spPr>
        <p:txBody>
          <a:bodyPr vert="horz" lIns="91440" tIns="45720" rIns="91440" bIns="45720" rtlCol="0" anchor="t">
            <a:normAutofit/>
          </a:bodyPr>
          <a:lstStyle/>
          <a:p>
            <a:pPr marL="305435" indent="-305435"/>
            <a:r>
              <a:rPr lang="en-US">
                <a:ea typeface="+mn-lt"/>
                <a:cs typeface="+mn-lt"/>
              </a:rPr>
              <a:t>Adding a navigation route, helps substantially, but still requires collision and back-up and recalculation. Still requires 22K nodes.</a:t>
            </a:r>
          </a:p>
        </p:txBody>
      </p:sp>
      <p:pic>
        <p:nvPicPr>
          <p:cNvPr id="4" name="Picture 4" descr="A picture containing diagram&#10;&#10;Description automatically generated">
            <a:extLst>
              <a:ext uri="{FF2B5EF4-FFF2-40B4-BE49-F238E27FC236}">
                <a16:creationId xmlns:a16="http://schemas.microsoft.com/office/drawing/2014/main" id="{8DE53B8D-C49D-4981-89D2-49215D5B3E49}"/>
              </a:ext>
            </a:extLst>
          </p:cNvPr>
          <p:cNvPicPr>
            <a:picLocks noChangeAspect="1"/>
          </p:cNvPicPr>
          <p:nvPr/>
        </p:nvPicPr>
        <p:blipFill>
          <a:blip r:embed="rId2"/>
          <a:stretch>
            <a:fillRect/>
          </a:stretch>
        </p:blipFill>
        <p:spPr>
          <a:xfrm>
            <a:off x="2837544" y="1943038"/>
            <a:ext cx="8920842" cy="4722710"/>
          </a:xfrm>
          <a:prstGeom prst="rect">
            <a:avLst/>
          </a:prstGeom>
        </p:spPr>
      </p:pic>
    </p:spTree>
    <p:extLst>
      <p:ext uri="{BB962C8B-B14F-4D97-AF65-F5344CB8AC3E}">
        <p14:creationId xmlns:p14="http://schemas.microsoft.com/office/powerpoint/2010/main" val="3962618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498B-EC0D-4D3D-8674-EA68FBE8F7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844593-D454-4D98-ACAD-1B4066DAE741}"/>
              </a:ext>
            </a:extLst>
          </p:cNvPr>
          <p:cNvSpPr>
            <a:spLocks noGrp="1"/>
          </p:cNvSpPr>
          <p:nvPr>
            <p:ph idx="1"/>
          </p:nvPr>
        </p:nvSpPr>
        <p:spPr>
          <a:xfrm>
            <a:off x="581192" y="2180496"/>
            <a:ext cx="2665759" cy="3678303"/>
          </a:xfrm>
        </p:spPr>
        <p:txBody>
          <a:bodyPr vert="horz" lIns="91440" tIns="45720" rIns="91440" bIns="45720" rtlCol="0" anchor="t">
            <a:normAutofit/>
          </a:bodyPr>
          <a:lstStyle/>
          <a:p>
            <a:pPr marL="305435" indent="-305435"/>
            <a:r>
              <a:rPr lang="en-US">
                <a:ea typeface="+mn-lt"/>
                <a:cs typeface="+mn-lt"/>
              </a:rPr>
              <a:t>Many techniques can be applied to help the search, but it is difficult to design a globally optimum heuristic. </a:t>
            </a:r>
          </a:p>
        </p:txBody>
      </p:sp>
      <p:pic>
        <p:nvPicPr>
          <p:cNvPr id="4" name="Picture 4">
            <a:extLst>
              <a:ext uri="{FF2B5EF4-FFF2-40B4-BE49-F238E27FC236}">
                <a16:creationId xmlns:a16="http://schemas.microsoft.com/office/drawing/2014/main" id="{D4EF9917-82EE-4A32-BB20-5285670DD687}"/>
              </a:ext>
            </a:extLst>
          </p:cNvPr>
          <p:cNvPicPr>
            <a:picLocks noChangeAspect="1"/>
          </p:cNvPicPr>
          <p:nvPr/>
        </p:nvPicPr>
        <p:blipFill>
          <a:blip r:embed="rId2"/>
          <a:stretch>
            <a:fillRect/>
          </a:stretch>
        </p:blipFill>
        <p:spPr>
          <a:xfrm>
            <a:off x="3472544" y="1958381"/>
            <a:ext cx="8285842" cy="4610382"/>
          </a:xfrm>
          <a:prstGeom prst="rect">
            <a:avLst/>
          </a:prstGeom>
        </p:spPr>
      </p:pic>
    </p:spTree>
    <p:extLst>
      <p:ext uri="{BB962C8B-B14F-4D97-AF65-F5344CB8AC3E}">
        <p14:creationId xmlns:p14="http://schemas.microsoft.com/office/powerpoint/2010/main" val="419001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9779A-186A-4E31-B382-FFCAF6D3080F}"/>
              </a:ext>
            </a:extLst>
          </p:cNvPr>
          <p:cNvSpPr>
            <a:spLocks noGrp="1"/>
          </p:cNvSpPr>
          <p:nvPr>
            <p:ph type="title"/>
          </p:nvPr>
        </p:nvSpPr>
        <p:spPr/>
        <p:txBody>
          <a:bodyPr/>
          <a:lstStyle/>
          <a:p>
            <a:r>
              <a:rPr lang="en-US"/>
              <a:t>NN Backbone</a:t>
            </a:r>
            <a:endParaRPr lang="en-US" dirty="0"/>
          </a:p>
        </p:txBody>
      </p:sp>
      <p:sp>
        <p:nvSpPr>
          <p:cNvPr id="3" name="Content Placeholder 2">
            <a:extLst>
              <a:ext uri="{FF2B5EF4-FFF2-40B4-BE49-F238E27FC236}">
                <a16:creationId xmlns:a16="http://schemas.microsoft.com/office/drawing/2014/main" id="{33E27715-991F-4F78-9C26-4F0CC6F27BD8}"/>
              </a:ext>
            </a:extLst>
          </p:cNvPr>
          <p:cNvSpPr>
            <a:spLocks noGrp="1"/>
          </p:cNvSpPr>
          <p:nvPr>
            <p:ph idx="1"/>
          </p:nvPr>
        </p:nvSpPr>
        <p:spPr>
          <a:xfrm>
            <a:off x="581192" y="2180496"/>
            <a:ext cx="4062758" cy="3678303"/>
          </a:xfrm>
        </p:spPr>
        <p:txBody>
          <a:bodyPr vert="horz" lIns="91440" tIns="45720" rIns="91440" bIns="45720" rtlCol="0" anchor="t">
            <a:normAutofit/>
          </a:bodyPr>
          <a:lstStyle/>
          <a:p>
            <a:pPr marL="305435" indent="-305435"/>
            <a:r>
              <a:rPr lang="en-US">
                <a:ea typeface="+mn-lt"/>
                <a:cs typeface="+mn-lt"/>
              </a:rPr>
              <a:t>Leverages RESNets – allow you to trade off latency and accuracy, they provide features at different scales</a:t>
            </a:r>
            <a:endParaRPr lang="en-US"/>
          </a:p>
          <a:p>
            <a:pPr marL="305435" indent="-305435"/>
            <a:r>
              <a:rPr lang="en-US">
                <a:ea typeface="+mn-lt"/>
                <a:cs typeface="+mn-lt"/>
              </a:rPr>
              <a:t>Starting at the bottom with high resolution and low channel counts – can see most of the image and have a lot of scene context</a:t>
            </a:r>
          </a:p>
          <a:p>
            <a:pPr marL="305435" indent="-305435"/>
            <a:r>
              <a:rPr lang="en-US">
                <a:ea typeface="+mn-lt"/>
                <a:cs typeface="+mn-lt"/>
              </a:rPr>
              <a:t>Top – low resolution high channel counts – a lot of neurons scrutinize the image details</a:t>
            </a:r>
          </a:p>
          <a:p>
            <a:pPr marL="0" indent="0">
              <a:buNone/>
            </a:pPr>
            <a:endParaRPr lang="en-US" dirty="0">
              <a:ea typeface="+mn-lt"/>
              <a:cs typeface="+mn-lt"/>
            </a:endParaRPr>
          </a:p>
        </p:txBody>
      </p:sp>
      <p:pic>
        <p:nvPicPr>
          <p:cNvPr id="4" name="Picture 4" descr="A picture containing diagram&#10;&#10;Description automatically generated">
            <a:extLst>
              <a:ext uri="{FF2B5EF4-FFF2-40B4-BE49-F238E27FC236}">
                <a16:creationId xmlns:a16="http://schemas.microsoft.com/office/drawing/2014/main" id="{C2C1AC61-4893-4C52-8AD7-4FA83A064B0D}"/>
              </a:ext>
            </a:extLst>
          </p:cNvPr>
          <p:cNvPicPr>
            <a:picLocks noChangeAspect="1"/>
          </p:cNvPicPr>
          <p:nvPr/>
        </p:nvPicPr>
        <p:blipFill>
          <a:blip r:embed="rId2"/>
          <a:stretch>
            <a:fillRect/>
          </a:stretch>
        </p:blipFill>
        <p:spPr>
          <a:xfrm>
            <a:off x="5384182" y="1849873"/>
            <a:ext cx="6358052" cy="4858816"/>
          </a:xfrm>
          <a:prstGeom prst="rect">
            <a:avLst/>
          </a:prstGeom>
        </p:spPr>
      </p:pic>
    </p:spTree>
    <p:extLst>
      <p:ext uri="{BB962C8B-B14F-4D97-AF65-F5344CB8AC3E}">
        <p14:creationId xmlns:p14="http://schemas.microsoft.com/office/powerpoint/2010/main" val="8281026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6A-8FD9-458D-AD6C-141CD9F905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9A3EFE-29CF-4D63-9FA2-530A8FCAB53C}"/>
              </a:ext>
            </a:extLst>
          </p:cNvPr>
          <p:cNvSpPr>
            <a:spLocks noGrp="1"/>
          </p:cNvSpPr>
          <p:nvPr>
            <p:ph idx="1"/>
          </p:nvPr>
        </p:nvSpPr>
        <p:spPr/>
        <p:txBody>
          <a:bodyPr/>
          <a:lstStyle/>
          <a:p>
            <a:pPr marL="305435" indent="-305435"/>
            <a:r>
              <a:rPr lang="en-US">
                <a:ea typeface="+mn-lt"/>
                <a:cs typeface="+mn-lt"/>
              </a:rPr>
              <a:t>The approach that was used to solve Go and Atari games using NN that produce state and action distributions that can be plugged into various cost functions. (Cost functions: collision, comfort). The plan is able to make progress toward the goal in one shot and doesn’t use a navigation heuristic. The NN is able to consider the global context of the scene and produces a value function which effectively guides it to the global minima (destination) and does not get it stuck in any local minima- using only 288 nodes.</a:t>
            </a:r>
          </a:p>
        </p:txBody>
      </p:sp>
    </p:spTree>
    <p:extLst>
      <p:ext uri="{BB962C8B-B14F-4D97-AF65-F5344CB8AC3E}">
        <p14:creationId xmlns:p14="http://schemas.microsoft.com/office/powerpoint/2010/main" val="1401230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498B-EC0D-4D3D-8674-EA68FBE8F7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844593-D454-4D98-ACAD-1B4066DAE741}"/>
              </a:ext>
            </a:extLst>
          </p:cNvPr>
          <p:cNvSpPr>
            <a:spLocks noGrp="1"/>
          </p:cNvSpPr>
          <p:nvPr>
            <p:ph idx="1"/>
          </p:nvPr>
        </p:nvSpPr>
        <p:spPr>
          <a:xfrm>
            <a:off x="581192" y="2180496"/>
            <a:ext cx="3364258" cy="3678303"/>
          </a:xfrm>
        </p:spPr>
        <p:txBody>
          <a:bodyPr/>
          <a:lstStyle/>
          <a:p>
            <a:pPr marL="305435" indent="-305435"/>
            <a:r>
              <a:rPr lang="en-US"/>
              <a:t>asd</a:t>
            </a:r>
          </a:p>
        </p:txBody>
      </p:sp>
      <p:pic>
        <p:nvPicPr>
          <p:cNvPr id="4" name="Picture 4" descr="Diagram&#10;&#10;Description automatically generated">
            <a:extLst>
              <a:ext uri="{FF2B5EF4-FFF2-40B4-BE49-F238E27FC236}">
                <a16:creationId xmlns:a16="http://schemas.microsoft.com/office/drawing/2014/main" id="{29FC3E19-3C35-4D35-8410-8A975957D54C}"/>
              </a:ext>
            </a:extLst>
          </p:cNvPr>
          <p:cNvPicPr>
            <a:picLocks noChangeAspect="1"/>
          </p:cNvPicPr>
          <p:nvPr/>
        </p:nvPicPr>
        <p:blipFill>
          <a:blip r:embed="rId2"/>
          <a:stretch>
            <a:fillRect/>
          </a:stretch>
        </p:blipFill>
        <p:spPr>
          <a:xfrm>
            <a:off x="3145972" y="1962839"/>
            <a:ext cx="8603342" cy="4492606"/>
          </a:xfrm>
          <a:prstGeom prst="rect">
            <a:avLst/>
          </a:prstGeom>
        </p:spPr>
      </p:pic>
    </p:spTree>
    <p:extLst>
      <p:ext uri="{BB962C8B-B14F-4D97-AF65-F5344CB8AC3E}">
        <p14:creationId xmlns:p14="http://schemas.microsoft.com/office/powerpoint/2010/main" val="1154397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A26A-8FD9-458D-AD6C-141CD9F90522}"/>
              </a:ext>
            </a:extLst>
          </p:cNvPr>
          <p:cNvSpPr>
            <a:spLocks noGrp="1"/>
          </p:cNvSpPr>
          <p:nvPr>
            <p:ph type="title"/>
          </p:nvPr>
        </p:nvSpPr>
        <p:spPr/>
        <p:txBody>
          <a:bodyPr/>
          <a:lstStyle/>
          <a:p>
            <a:r>
              <a:rPr lang="en-US"/>
              <a:t>Review</a:t>
            </a:r>
          </a:p>
        </p:txBody>
      </p:sp>
      <p:sp>
        <p:nvSpPr>
          <p:cNvPr id="3" name="Content Placeholder 2">
            <a:extLst>
              <a:ext uri="{FF2B5EF4-FFF2-40B4-BE49-F238E27FC236}">
                <a16:creationId xmlns:a16="http://schemas.microsoft.com/office/drawing/2014/main" id="{089A3EFE-29CF-4D63-9FA2-530A8FCAB53C}"/>
              </a:ext>
            </a:extLst>
          </p:cNvPr>
          <p:cNvSpPr>
            <a:spLocks noGrp="1"/>
          </p:cNvSpPr>
          <p:nvPr>
            <p:ph idx="1"/>
          </p:nvPr>
        </p:nvSpPr>
        <p:spPr>
          <a:xfrm>
            <a:off x="581192" y="2180496"/>
            <a:ext cx="2665759" cy="3678303"/>
          </a:xfrm>
        </p:spPr>
        <p:txBody>
          <a:bodyPr vert="horz" lIns="91440" tIns="45720" rIns="91440" bIns="45720" rtlCol="0" anchor="t">
            <a:normAutofit/>
          </a:bodyPr>
          <a:lstStyle/>
          <a:p>
            <a:pPr marL="305435" indent="-305435"/>
            <a:r>
              <a:rPr lang="en-US">
                <a:ea typeface="+mn-lt"/>
                <a:cs typeface="+mn-lt"/>
              </a:rPr>
              <a:t>The vision system crushes the visual inputs down into a vector space, etc. Etc.</a:t>
            </a:r>
          </a:p>
        </p:txBody>
      </p:sp>
      <p:pic>
        <p:nvPicPr>
          <p:cNvPr id="4" name="Picture 4" descr="Diagram&#10;&#10;Description automatically generated">
            <a:extLst>
              <a:ext uri="{FF2B5EF4-FFF2-40B4-BE49-F238E27FC236}">
                <a16:creationId xmlns:a16="http://schemas.microsoft.com/office/drawing/2014/main" id="{7E2BCD73-B2F1-4ED5-B670-F68480F30BCD}"/>
              </a:ext>
            </a:extLst>
          </p:cNvPr>
          <p:cNvPicPr>
            <a:picLocks noChangeAspect="1"/>
          </p:cNvPicPr>
          <p:nvPr/>
        </p:nvPicPr>
        <p:blipFill>
          <a:blip r:embed="rId2"/>
          <a:stretch>
            <a:fillRect/>
          </a:stretch>
        </p:blipFill>
        <p:spPr>
          <a:xfrm>
            <a:off x="3944257" y="1994440"/>
            <a:ext cx="7805057" cy="4393119"/>
          </a:xfrm>
          <a:prstGeom prst="rect">
            <a:avLst/>
          </a:prstGeom>
        </p:spPr>
      </p:pic>
    </p:spTree>
    <p:extLst>
      <p:ext uri="{BB962C8B-B14F-4D97-AF65-F5344CB8AC3E}">
        <p14:creationId xmlns:p14="http://schemas.microsoft.com/office/powerpoint/2010/main" val="21128720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a:solidFill>
                  <a:schemeClr val="bg2"/>
                </a:solidFill>
              </a:rPr>
              <a:t>Part two will be presented </a:t>
            </a:r>
            <a:r>
              <a:rPr lang="en-US" dirty="0">
                <a:solidFill>
                  <a:schemeClr val="bg2"/>
                </a:solidFill>
              </a:rPr>
              <a:t>next time we meet.</a:t>
            </a:r>
          </a:p>
          <a:p>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AF836-A684-42E5-960C-0A2BFEA52918}"/>
              </a:ext>
            </a:extLst>
          </p:cNvPr>
          <p:cNvSpPr>
            <a:spLocks noGrp="1"/>
          </p:cNvSpPr>
          <p:nvPr>
            <p:ph type="title"/>
          </p:nvPr>
        </p:nvSpPr>
        <p:spPr/>
        <p:txBody>
          <a:bodyPr/>
          <a:lstStyle/>
          <a:p>
            <a:r>
              <a:rPr lang="en-US"/>
              <a:t>ResNets and skip connections</a:t>
            </a:r>
          </a:p>
        </p:txBody>
      </p:sp>
      <p:sp>
        <p:nvSpPr>
          <p:cNvPr id="3" name="Content Placeholder 2">
            <a:extLst>
              <a:ext uri="{FF2B5EF4-FFF2-40B4-BE49-F238E27FC236}">
                <a16:creationId xmlns:a16="http://schemas.microsoft.com/office/drawing/2014/main" id="{21DCA201-AEE1-4D78-B379-F891267F9B34}"/>
              </a:ext>
            </a:extLst>
          </p:cNvPr>
          <p:cNvSpPr>
            <a:spLocks noGrp="1"/>
          </p:cNvSpPr>
          <p:nvPr>
            <p:ph idx="1"/>
          </p:nvPr>
        </p:nvSpPr>
        <p:spPr>
          <a:xfrm>
            <a:off x="581192" y="2180496"/>
            <a:ext cx="6366902" cy="3678303"/>
          </a:xfrm>
        </p:spPr>
        <p:txBody>
          <a:bodyPr/>
          <a:lstStyle/>
          <a:p>
            <a:pPr marL="305435" indent="-305435"/>
            <a:r>
              <a:rPr lang="en-US">
                <a:ea typeface="+mn-lt"/>
                <a:cs typeface="+mn-lt"/>
              </a:rPr>
              <a:t>ResNet, short for Residual Networks is a classic neural network used as a backbone for many computer vision tasks. This model was the winner of ImageNet challenge in 2015. </a:t>
            </a:r>
            <a:endParaRPr lang="en-US"/>
          </a:p>
          <a:p>
            <a:pPr marL="629920" lvl="1" indent="-305435"/>
            <a:r>
              <a:rPr lang="en-US">
                <a:ea typeface="+mn-lt"/>
                <a:cs typeface="+mn-lt"/>
              </a:rPr>
              <a:t>The fundamental breakthrough with ResNet was it allowed the successful training of extremely deep neural networks with 150+layers.</a:t>
            </a:r>
            <a:endParaRPr lang="en-US"/>
          </a:p>
          <a:p>
            <a:pPr marL="305435" indent="-305435"/>
            <a:r>
              <a:rPr lang="en-US">
                <a:ea typeface="+mn-lt"/>
                <a:cs typeface="+mn-lt"/>
              </a:rPr>
              <a:t>Instead of treating number of layers an important hyperparameter to tune, by adding skip connections to the network, this allowed the network to skip training for the layers that are not useful and do not add value in overall accuracy.</a:t>
            </a:r>
            <a:endParaRPr lang="en-US" dirty="0"/>
          </a:p>
        </p:txBody>
      </p:sp>
      <p:pic>
        <p:nvPicPr>
          <p:cNvPr id="4" name="Picture 4" descr="Diagram&#10;&#10;Description automatically generated">
            <a:extLst>
              <a:ext uri="{FF2B5EF4-FFF2-40B4-BE49-F238E27FC236}">
                <a16:creationId xmlns:a16="http://schemas.microsoft.com/office/drawing/2014/main" id="{4880E60D-C0A5-44C2-9CC8-E0A0F601A6AC}"/>
              </a:ext>
            </a:extLst>
          </p:cNvPr>
          <p:cNvPicPr>
            <a:picLocks noChangeAspect="1"/>
          </p:cNvPicPr>
          <p:nvPr/>
        </p:nvPicPr>
        <p:blipFill>
          <a:blip r:embed="rId2"/>
          <a:stretch>
            <a:fillRect/>
          </a:stretch>
        </p:blipFill>
        <p:spPr>
          <a:xfrm>
            <a:off x="7101114" y="2069523"/>
            <a:ext cx="4657271" cy="4496951"/>
          </a:xfrm>
          <a:prstGeom prst="rect">
            <a:avLst/>
          </a:prstGeom>
        </p:spPr>
      </p:pic>
    </p:spTree>
    <p:extLst>
      <p:ext uri="{BB962C8B-B14F-4D97-AF65-F5344CB8AC3E}">
        <p14:creationId xmlns:p14="http://schemas.microsoft.com/office/powerpoint/2010/main" val="836448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9779A-186A-4E31-B382-FFCAF6D3080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3E27715-991F-4F78-9C26-4F0CC6F27BD8}"/>
              </a:ext>
            </a:extLst>
          </p:cNvPr>
          <p:cNvSpPr>
            <a:spLocks noGrp="1"/>
          </p:cNvSpPr>
          <p:nvPr>
            <p:ph idx="1"/>
          </p:nvPr>
        </p:nvSpPr>
        <p:spPr>
          <a:xfrm>
            <a:off x="581192" y="2180496"/>
            <a:ext cx="3383785" cy="3678303"/>
          </a:xfrm>
        </p:spPr>
        <p:txBody>
          <a:bodyPr>
            <a:normAutofit lnSpcReduction="10000"/>
          </a:bodyPr>
          <a:lstStyle/>
          <a:p>
            <a:pPr marL="305435" indent="-305435"/>
            <a:r>
              <a:rPr lang="en-US">
                <a:ea typeface="+mn-lt"/>
                <a:cs typeface="+mn-lt"/>
              </a:rPr>
              <a:t>Then processed with ‘Feature Pyramid Networks’ BiFPN</a:t>
            </a:r>
          </a:p>
          <a:p>
            <a:pPr marL="305435" indent="-305435"/>
            <a:r>
              <a:rPr lang="en-US">
                <a:ea typeface="+mn-lt"/>
                <a:cs typeface="+mn-lt"/>
              </a:rPr>
              <a:t>Gets the multiple scales to share information</a:t>
            </a:r>
          </a:p>
          <a:p>
            <a:pPr marL="305435" indent="-305435"/>
            <a:r>
              <a:rPr lang="en-US">
                <a:ea typeface="+mn-lt"/>
                <a:cs typeface="+mn-lt"/>
              </a:rPr>
              <a:t>If you are at the bottom of the network and you see a small patch of pixels and not sure if it is a car, the top of the network may be able to inform that the pixels are at the vanishing point of the highway. This is probably a car.</a:t>
            </a:r>
          </a:p>
          <a:p>
            <a:pPr marL="305435" indent="-305435"/>
            <a:endParaRPr lang="en-US" dirty="0"/>
          </a:p>
        </p:txBody>
      </p:sp>
      <p:pic>
        <p:nvPicPr>
          <p:cNvPr id="4" name="Picture 4" descr="Graphical user interface, diagram&#10;&#10;Description automatically generated">
            <a:extLst>
              <a:ext uri="{FF2B5EF4-FFF2-40B4-BE49-F238E27FC236}">
                <a16:creationId xmlns:a16="http://schemas.microsoft.com/office/drawing/2014/main" id="{36BC9F60-C29F-4731-8580-2F4D0707F571}"/>
              </a:ext>
            </a:extLst>
          </p:cNvPr>
          <p:cNvPicPr>
            <a:picLocks noChangeAspect="1"/>
          </p:cNvPicPr>
          <p:nvPr/>
        </p:nvPicPr>
        <p:blipFill>
          <a:blip r:embed="rId2"/>
          <a:stretch>
            <a:fillRect/>
          </a:stretch>
        </p:blipFill>
        <p:spPr>
          <a:xfrm>
            <a:off x="4195658" y="1050363"/>
            <a:ext cx="7561511" cy="5621627"/>
          </a:xfrm>
          <a:prstGeom prst="rect">
            <a:avLst/>
          </a:prstGeom>
        </p:spPr>
      </p:pic>
    </p:spTree>
    <p:extLst>
      <p:ext uri="{BB962C8B-B14F-4D97-AF65-F5344CB8AC3E}">
        <p14:creationId xmlns:p14="http://schemas.microsoft.com/office/powerpoint/2010/main" val="174533293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1C31AD-A7B7-4945-9E95-3D677967432A}">
  <ds:schemaRefs>
    <ds:schemaRef ds:uri="http://schemas.microsoft.com/sharepoint/v3/contenttype/forms"/>
  </ds:schemaRefs>
</ds:datastoreItem>
</file>

<file path=customXml/itemProps2.xml><?xml version="1.0" encoding="utf-8"?>
<ds:datastoreItem xmlns:ds="http://schemas.openxmlformats.org/officeDocument/2006/customXml" ds:itemID="{D9AA5B70-631E-4F47-874A-FBE55E5170D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64D6DDB-133E-44E2-B636-39185D690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24</Words>
  <Application>Microsoft Office PowerPoint</Application>
  <PresentationFormat>Widescreen</PresentationFormat>
  <Paragraphs>15</Paragraphs>
  <Slides>73</Slides>
  <Notes>2</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Dividend</vt:lpstr>
      <vt:lpstr>Tesla autopilot </vt:lpstr>
      <vt:lpstr>overview</vt:lpstr>
      <vt:lpstr>Acknowledgement and Reference</vt:lpstr>
      <vt:lpstr>Deep dive into the autopilot stack</vt:lpstr>
      <vt:lpstr>Synthetic animal</vt:lpstr>
      <vt:lpstr>Chronology of autopilot development</vt:lpstr>
      <vt:lpstr>NN Backbone</vt:lpstr>
      <vt:lpstr>ResNets and skip connections</vt:lpstr>
      <vt:lpstr>PowerPoint Presentation</vt:lpstr>
      <vt:lpstr>First things first – Feature Pyramid Networks (FPN)</vt:lpstr>
      <vt:lpstr>Multi-scale feature maps</vt:lpstr>
      <vt:lpstr>Semantic value vs resolution</vt:lpstr>
      <vt:lpstr>Fpn sample architecture</vt:lpstr>
      <vt:lpstr>BiFPN</vt:lpstr>
      <vt:lpstr>BiFPN Diagram</vt:lpstr>
      <vt:lpstr>Performing multiple tasks</vt:lpstr>
      <vt:lpstr>HydraNets</vt:lpstr>
      <vt:lpstr>Early predictions</vt:lpstr>
      <vt:lpstr>Smart summon</vt:lpstr>
      <vt:lpstr>Image space</vt:lpstr>
      <vt:lpstr>Occupancy tracker</vt:lpstr>
      <vt:lpstr>OT shortcomings</vt:lpstr>
      <vt:lpstr>Projecting into vector space</vt:lpstr>
      <vt:lpstr>OT and object detection</vt:lpstr>
      <vt:lpstr>Multi-cam</vt:lpstr>
      <vt:lpstr>Vector space datasets</vt:lpstr>
      <vt:lpstr>Curb pixel?</vt:lpstr>
      <vt:lpstr>calibration</vt:lpstr>
      <vt:lpstr>Common camera</vt:lpstr>
      <vt:lpstr>transformer</vt:lpstr>
      <vt:lpstr>Transformer details (overview)</vt:lpstr>
      <vt:lpstr>Vector space done right</vt:lpstr>
      <vt:lpstr>Cross-camera boundaries</vt:lpstr>
      <vt:lpstr>Tight spaces and Camera boundaries</vt:lpstr>
      <vt:lpstr>Tight spaces and Camera boundaries (cont.)</vt:lpstr>
      <vt:lpstr>Memory and context</vt:lpstr>
      <vt:lpstr>Time and kinematics</vt:lpstr>
      <vt:lpstr>queue</vt:lpstr>
      <vt:lpstr>Past memories</vt:lpstr>
      <vt:lpstr>Video Neural Network architecture</vt:lpstr>
      <vt:lpstr>Spacial RNN</vt:lpstr>
      <vt:lpstr>Vehicle movement and latice updates </vt:lpstr>
      <vt:lpstr>Lattice updates</vt:lpstr>
      <vt:lpstr>PowerPoint Presentation</vt:lpstr>
      <vt:lpstr>Video and RNN</vt:lpstr>
      <vt:lpstr>Temporary Occulsion</vt:lpstr>
      <vt:lpstr>Predicting depth and velocity</vt:lpstr>
      <vt:lpstr>PowerPoint Presentation</vt:lpstr>
      <vt:lpstr>Putting it all together</vt:lpstr>
      <vt:lpstr>Planning and control</vt:lpstr>
      <vt:lpstr>planner</vt:lpstr>
      <vt:lpstr>planning</vt:lpstr>
      <vt:lpstr>Go hybrid</vt:lpstr>
      <vt:lpstr>Example lane change</vt:lpstr>
      <vt:lpstr>Lane plan one</vt:lpstr>
      <vt:lpstr>Lane plan two</vt:lpstr>
      <vt:lpstr>Lane plan three</vt:lpstr>
      <vt:lpstr>Multi-agent planning</vt:lpstr>
      <vt:lpstr>Plan jointly</vt:lpstr>
      <vt:lpstr>Tight location, car approaching</vt:lpstr>
      <vt:lpstr>Second car</vt:lpstr>
      <vt:lpstr>Predicting outcomes</vt:lpstr>
      <vt:lpstr>Plan switch</vt:lpstr>
      <vt:lpstr>Optimizing for safety and comfort</vt:lpstr>
      <vt:lpstr>Difficult Driving</vt:lpstr>
      <vt:lpstr>Parking</vt:lpstr>
      <vt:lpstr>Euclidean Distance</vt:lpstr>
      <vt:lpstr>Navigation route</vt:lpstr>
      <vt:lpstr>PowerPoint Presentation</vt:lpstr>
      <vt:lpstr>PowerPoint Presentation</vt:lpstr>
      <vt:lpstr>PowerPoint Presentation</vt:lpstr>
      <vt:lpstr>Review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
  <cp:lastModifiedBy/>
  <cp:revision>838</cp:revision>
  <dcterms:created xsi:type="dcterms:W3CDTF">2021-09-26T01:36:40Z</dcterms:created>
  <dcterms:modified xsi:type="dcterms:W3CDTF">2023-03-25T18:34:07Z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